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594"/>
    <a:srgbClr val="903C6C"/>
    <a:srgbClr val="AE1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A882C-8019-A30F-BF22-C108897C3EB7}" v="4" dt="2024-11-07T15:57:1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Cronström Sjöberg [TKS, Tyringe]" userId="S::lina.cronstrom-sjoberg@tyringeks.se::c046ccac-8f7f-43e7-8886-7dc5dff95b05" providerId="AD" clId="Web-{D52A882C-8019-A30F-BF22-C108897C3EB7}"/>
    <pc:docChg chg="modSld">
      <pc:chgData name="Lina Cronström Sjöberg [TKS, Tyringe]" userId="S::lina.cronstrom-sjoberg@tyringeks.se::c046ccac-8f7f-43e7-8886-7dc5dff95b05" providerId="AD" clId="Web-{D52A882C-8019-A30F-BF22-C108897C3EB7}" dt="2024-11-07T15:57:15.124" v="1" actId="20577"/>
      <pc:docMkLst>
        <pc:docMk/>
      </pc:docMkLst>
      <pc:sldChg chg="modSp">
        <pc:chgData name="Lina Cronström Sjöberg [TKS, Tyringe]" userId="S::lina.cronstrom-sjoberg@tyringeks.se::c046ccac-8f7f-43e7-8886-7dc5dff95b05" providerId="AD" clId="Web-{D52A882C-8019-A30F-BF22-C108897C3EB7}" dt="2024-11-07T15:57:15.124" v="1" actId="20577"/>
        <pc:sldMkLst>
          <pc:docMk/>
          <pc:sldMk cId="0" sldId="259"/>
        </pc:sldMkLst>
        <pc:spChg chg="mod">
          <ac:chgData name="Lina Cronström Sjöberg [TKS, Tyringe]" userId="S::lina.cronstrom-sjoberg@tyringeks.se::c046ccac-8f7f-43e7-8886-7dc5dff95b05" providerId="AD" clId="Web-{D52A882C-8019-A30F-BF22-C108897C3EB7}" dt="2024-11-07T15:57:15.124" v="1" actId="20577"/>
          <ac:spMkLst>
            <pc:docMk/>
            <pc:sldMk cId="0" sldId="259"/>
            <ac:spMk id="93" creationId="{00000000-0000-0000-0000-000000000000}"/>
          </ac:spMkLst>
        </pc:spChg>
      </pc:sldChg>
    </pc:docChg>
  </pc:docChgLst>
  <pc:docChgLst>
    <pc:chgData name="Lina Cronström Sjöberg [TKS, Tyringe]" userId="S::lina.cronstrom-sjoberg@tyringeks.se::c046ccac-8f7f-43e7-8886-7dc5dff95b05" providerId="AD" clId="Web-{2EEB8D85-9A79-1274-7924-E899625930EC}"/>
    <pc:docChg chg="modSld">
      <pc:chgData name="Lina Cronström Sjöberg [TKS, Tyringe]" userId="S::lina.cronstrom-sjoberg@tyringeks.se::c046ccac-8f7f-43e7-8886-7dc5dff95b05" providerId="AD" clId="Web-{2EEB8D85-9A79-1274-7924-E899625930EC}" dt="2024-11-04T08:36:15.496" v="11" actId="14100"/>
      <pc:docMkLst>
        <pc:docMk/>
      </pc:docMkLst>
      <pc:sldChg chg="addSp delSp modSp">
        <pc:chgData name="Lina Cronström Sjöberg [TKS, Tyringe]" userId="S::lina.cronstrom-sjoberg@tyringeks.se::c046ccac-8f7f-43e7-8886-7dc5dff95b05" providerId="AD" clId="Web-{2EEB8D85-9A79-1274-7924-E899625930EC}" dt="2024-11-04T08:36:15.496" v="11" actId="14100"/>
        <pc:sldMkLst>
          <pc:docMk/>
          <pc:sldMk cId="0" sldId="257"/>
        </pc:sldMkLst>
        <pc:spChg chg="del">
          <ac:chgData name="Lina Cronström Sjöberg [TKS, Tyringe]" userId="S::lina.cronstrom-sjoberg@tyringeks.se::c046ccac-8f7f-43e7-8886-7dc5dff95b05" providerId="AD" clId="Web-{2EEB8D85-9A79-1274-7924-E899625930EC}" dt="2024-11-04T08:35:28.715" v="2"/>
          <ac:spMkLst>
            <pc:docMk/>
            <pc:sldMk cId="0" sldId="257"/>
            <ac:spMk id="71" creationId="{00000000-0000-0000-0000-000000000000}"/>
          </ac:spMkLst>
        </pc:spChg>
        <pc:picChg chg="add mod">
          <ac:chgData name="Lina Cronström Sjöberg [TKS, Tyringe]" userId="S::lina.cronstrom-sjoberg@tyringeks.se::c046ccac-8f7f-43e7-8886-7dc5dff95b05" providerId="AD" clId="Web-{2EEB8D85-9A79-1274-7924-E899625930EC}" dt="2024-11-04T08:36:15.496" v="11" actId="14100"/>
          <ac:picMkLst>
            <pc:docMk/>
            <pc:sldMk cId="0" sldId="257"/>
            <ac:picMk id="2" creationId="{06C838FA-50A7-EFC0-0C22-75CBDFD784F9}"/>
          </ac:picMkLst>
        </pc:picChg>
        <pc:picChg chg="del">
          <ac:chgData name="Lina Cronström Sjöberg [TKS, Tyringe]" userId="S::lina.cronstrom-sjoberg@tyringeks.se::c046ccac-8f7f-43e7-8886-7dc5dff95b05" providerId="AD" clId="Web-{2EEB8D85-9A79-1274-7924-E899625930EC}" dt="2024-11-04T08:35:24.261" v="0"/>
          <ac:picMkLst>
            <pc:docMk/>
            <pc:sldMk cId="0" sldId="257"/>
            <ac:picMk id="70" creationId="{00000000-0000-0000-0000-000000000000}"/>
          </ac:picMkLst>
        </pc:picChg>
        <pc:cxnChg chg="del">
          <ac:chgData name="Lina Cronström Sjöberg [TKS, Tyringe]" userId="S::lina.cronstrom-sjoberg@tyringeks.se::c046ccac-8f7f-43e7-8886-7dc5dff95b05" providerId="AD" clId="Web-{2EEB8D85-9A79-1274-7924-E899625930EC}" dt="2024-11-04T08:35:27.136" v="1"/>
          <ac:cxnSpMkLst>
            <pc:docMk/>
            <pc:sldMk cId="0" sldId="257"/>
            <ac:cxnSpMk id="72"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54807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768c1417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768c1417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9ca1ea96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9ca1ea96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8beb38f1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8beb38f1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768c1417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768c1417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67e743e2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67e743e2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8beb38f1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58beb38f1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8beb38f1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8beb38f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8beb38f1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8beb38f1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9ca1ea96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69ca1ea96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58a79795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58a79795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768c141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768c141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mailto:isshow@tyringeks.se"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17000"/>
            <a:ext cx="9144000" cy="2980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sz="4000">
                <a:solidFill>
                  <a:srgbClr val="8E7CC3"/>
                </a:solidFill>
              </a:rPr>
              <a:t>        Tyringe Konståkningssällskap</a:t>
            </a:r>
            <a:endParaRPr sz="4000">
              <a:solidFill>
                <a:srgbClr val="8E7CC3"/>
              </a:solidFill>
            </a:endParaRPr>
          </a:p>
          <a:p>
            <a:pPr marL="0" lvl="0" indent="0" algn="ctr" rtl="0">
              <a:spcBef>
                <a:spcPts val="0"/>
              </a:spcBef>
              <a:spcAft>
                <a:spcPts val="0"/>
              </a:spcAft>
              <a:buNone/>
            </a:pPr>
            <a:r>
              <a:rPr lang="sv" sz="13300">
                <a:solidFill>
                  <a:srgbClr val="999999"/>
                </a:solidFill>
              </a:rPr>
              <a:t>Isshow</a:t>
            </a:r>
            <a:endParaRPr sz="13300">
              <a:solidFill>
                <a:srgbClr val="999999"/>
              </a:solidFill>
            </a:endParaRPr>
          </a:p>
        </p:txBody>
      </p:sp>
      <p:sp>
        <p:nvSpPr>
          <p:cNvPr id="55" name="Google Shape;55;p13"/>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56" name="Google Shape;56;p13"/>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57" name="Google Shape;57;p13"/>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56" y="2862851"/>
            <a:ext cx="2517295" cy="166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342" y="2862851"/>
            <a:ext cx="2263765" cy="170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960" y="2855763"/>
            <a:ext cx="2895378" cy="167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61" name="Google Shape;161;p22"/>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62" name="Google Shape;162;p22"/>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Anmälan </a:t>
            </a:r>
            <a:endParaRPr sz="9300">
              <a:solidFill>
                <a:srgbClr val="999999"/>
              </a:solidFill>
            </a:endParaRPr>
          </a:p>
        </p:txBody>
      </p:sp>
      <p:sp>
        <p:nvSpPr>
          <p:cNvPr id="163" name="Google Shape;163;p22"/>
          <p:cNvSpPr txBox="1"/>
          <p:nvPr/>
        </p:nvSpPr>
        <p:spPr>
          <a:xfrm>
            <a:off x="1059250" y="890075"/>
            <a:ext cx="36354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457200" lvl="0" indent="-304800" algn="l" rtl="0">
              <a:spcBef>
                <a:spcPts val="0"/>
              </a:spcBef>
              <a:spcAft>
                <a:spcPts val="0"/>
              </a:spcAft>
              <a:buClr>
                <a:srgbClr val="666666"/>
              </a:buClr>
              <a:buSzPts val="1200"/>
              <a:buChar char="●"/>
            </a:pPr>
            <a:r>
              <a:rPr lang="sv" sz="1200">
                <a:solidFill>
                  <a:srgbClr val="666666"/>
                </a:solidFill>
              </a:rPr>
              <a:t>E-post</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Åkarens för &amp; efternamn</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Åker i grupp</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Vill åka i isshowen 2025?</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Syskon som också är med i showen?</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Syskonets namn</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Vilken grupp åker syskonet i? </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Vilken storlek på kläder?</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Vill vara med på skolshowerna?</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Vill köpa film från showen?</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Hur många filmer?</a:t>
            </a:r>
            <a:endParaRPr sz="1200">
              <a:solidFill>
                <a:srgbClr val="666666"/>
              </a:solidFill>
            </a:endParaRPr>
          </a:p>
          <a:p>
            <a:pPr marL="457200" lvl="0" indent="-317500" algn="l" rtl="0">
              <a:spcBef>
                <a:spcPts val="0"/>
              </a:spcBef>
              <a:spcAft>
                <a:spcPts val="0"/>
              </a:spcAft>
              <a:buClr>
                <a:srgbClr val="666666"/>
              </a:buClr>
              <a:buSzPts val="1400"/>
              <a:buChar char="●"/>
            </a:pPr>
            <a:r>
              <a:rPr lang="sv" sz="1200">
                <a:solidFill>
                  <a:srgbClr val="666666"/>
                </a:solidFill>
              </a:rPr>
              <a:t>Får vara med på bild?</a:t>
            </a:r>
            <a:r>
              <a:rPr lang="sv">
                <a:solidFill>
                  <a:srgbClr val="666666"/>
                </a:solidFill>
              </a:rPr>
              <a:t> </a:t>
            </a:r>
            <a:endParaRPr>
              <a:solidFill>
                <a:srgbClr val="666666"/>
              </a:solidFill>
            </a:endParaRPr>
          </a:p>
          <a:p>
            <a:pPr marL="457200" lvl="0" indent="0" algn="l" rtl="0">
              <a:spcBef>
                <a:spcPts val="0"/>
              </a:spcBef>
              <a:spcAft>
                <a:spcPts val="0"/>
              </a:spcAft>
              <a:buNone/>
            </a:pPr>
            <a:r>
              <a:rPr lang="sv" sz="1000">
                <a:solidFill>
                  <a:srgbClr val="666666"/>
                </a:solidFill>
              </a:rPr>
              <a:t>Vid nej -  Då kan man inte vara med på fotograferingen på Österås den 20/3</a:t>
            </a:r>
            <a:endParaRPr>
              <a:solidFill>
                <a:srgbClr val="666666"/>
              </a:solidFill>
            </a:endParaRPr>
          </a:p>
          <a:p>
            <a:pPr marL="457200" lvl="0" indent="0" algn="l" rtl="0">
              <a:spcBef>
                <a:spcPts val="0"/>
              </a:spcBef>
              <a:spcAft>
                <a:spcPts val="0"/>
              </a:spcAft>
              <a:buNone/>
            </a:pPr>
            <a:endParaRPr/>
          </a:p>
        </p:txBody>
      </p:sp>
      <p:sp>
        <p:nvSpPr>
          <p:cNvPr id="164" name="Google Shape;164;p22"/>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pic>
        <p:nvPicPr>
          <p:cNvPr id="165" name="Google Shape;165;p22"/>
          <p:cNvPicPr preferRelativeResize="0"/>
          <p:nvPr/>
        </p:nvPicPr>
        <p:blipFill>
          <a:blip r:embed="rId4">
            <a:alphaModFix/>
          </a:blip>
          <a:stretch>
            <a:fillRect/>
          </a:stretch>
        </p:blipFill>
        <p:spPr>
          <a:xfrm>
            <a:off x="189350" y="1199149"/>
            <a:ext cx="697625" cy="695451"/>
          </a:xfrm>
          <a:prstGeom prst="rect">
            <a:avLst/>
          </a:prstGeom>
          <a:noFill/>
          <a:ln>
            <a:noFill/>
          </a:ln>
        </p:spPr>
      </p:pic>
      <p:pic>
        <p:nvPicPr>
          <p:cNvPr id="166" name="Google Shape;166;p22"/>
          <p:cNvPicPr preferRelativeResize="0"/>
          <p:nvPr/>
        </p:nvPicPr>
        <p:blipFill rotWithShape="1">
          <a:blip r:embed="rId5">
            <a:alphaModFix/>
          </a:blip>
          <a:srcRect l="3222"/>
          <a:stretch/>
        </p:blipFill>
        <p:spPr>
          <a:xfrm>
            <a:off x="8155374" y="3555225"/>
            <a:ext cx="988625" cy="1161000"/>
          </a:xfrm>
          <a:prstGeom prst="rect">
            <a:avLst/>
          </a:prstGeom>
          <a:noFill/>
          <a:ln>
            <a:noFill/>
          </a:ln>
        </p:spPr>
      </p:pic>
      <p:pic>
        <p:nvPicPr>
          <p:cNvPr id="167" name="Google Shape;167;p22"/>
          <p:cNvPicPr preferRelativeResize="0"/>
          <p:nvPr/>
        </p:nvPicPr>
        <p:blipFill>
          <a:blip r:embed="rId6">
            <a:alphaModFix/>
          </a:blip>
          <a:stretch>
            <a:fillRect/>
          </a:stretch>
        </p:blipFill>
        <p:spPr>
          <a:xfrm>
            <a:off x="7196550" y="4126850"/>
            <a:ext cx="988625" cy="1016648"/>
          </a:xfrm>
          <a:prstGeom prst="rect">
            <a:avLst/>
          </a:prstGeom>
          <a:noFill/>
          <a:ln>
            <a:noFill/>
          </a:ln>
        </p:spPr>
      </p:pic>
      <p:pic>
        <p:nvPicPr>
          <p:cNvPr id="168" name="Google Shape;168;p22"/>
          <p:cNvPicPr preferRelativeResize="0"/>
          <p:nvPr/>
        </p:nvPicPr>
        <p:blipFill>
          <a:blip r:embed="rId7">
            <a:alphaModFix/>
          </a:blip>
          <a:stretch>
            <a:fillRect/>
          </a:stretch>
        </p:blipFill>
        <p:spPr>
          <a:xfrm>
            <a:off x="189350" y="1932750"/>
            <a:ext cx="697625" cy="895485"/>
          </a:xfrm>
          <a:prstGeom prst="rect">
            <a:avLst/>
          </a:prstGeom>
          <a:noFill/>
          <a:ln>
            <a:noFill/>
          </a:ln>
        </p:spPr>
      </p:pic>
      <p:pic>
        <p:nvPicPr>
          <p:cNvPr id="169" name="Google Shape;169;p22"/>
          <p:cNvPicPr preferRelativeResize="0"/>
          <p:nvPr/>
        </p:nvPicPr>
        <p:blipFill>
          <a:blip r:embed="rId8">
            <a:alphaModFix/>
          </a:blip>
          <a:stretch>
            <a:fillRect/>
          </a:stretch>
        </p:blipFill>
        <p:spPr>
          <a:xfrm>
            <a:off x="189350" y="2866375"/>
            <a:ext cx="697625" cy="580983"/>
          </a:xfrm>
          <a:prstGeom prst="rect">
            <a:avLst/>
          </a:prstGeom>
          <a:noFill/>
          <a:ln>
            <a:noFill/>
          </a:ln>
        </p:spPr>
      </p:pic>
      <p:pic>
        <p:nvPicPr>
          <p:cNvPr id="170" name="Google Shape;170;p22"/>
          <p:cNvPicPr preferRelativeResize="0"/>
          <p:nvPr/>
        </p:nvPicPr>
        <p:blipFill>
          <a:blip r:embed="rId9">
            <a:alphaModFix/>
          </a:blip>
          <a:stretch>
            <a:fillRect/>
          </a:stretch>
        </p:blipFill>
        <p:spPr>
          <a:xfrm>
            <a:off x="189350" y="3485500"/>
            <a:ext cx="697625" cy="887358"/>
          </a:xfrm>
          <a:prstGeom prst="rect">
            <a:avLst/>
          </a:prstGeom>
          <a:noFill/>
          <a:ln>
            <a:noFill/>
          </a:ln>
        </p:spPr>
      </p:pic>
      <p:sp>
        <p:nvSpPr>
          <p:cNvPr id="171" name="Google Shape;171;p22"/>
          <p:cNvSpPr txBox="1"/>
          <p:nvPr/>
        </p:nvSpPr>
        <p:spPr>
          <a:xfrm>
            <a:off x="4572000" y="890075"/>
            <a:ext cx="45063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a:p>
            <a:pPr marL="457200" lvl="0" indent="-304800" algn="l" rtl="0">
              <a:spcBef>
                <a:spcPts val="0"/>
              </a:spcBef>
              <a:spcAft>
                <a:spcPts val="0"/>
              </a:spcAft>
              <a:buClr>
                <a:srgbClr val="666666"/>
              </a:buClr>
              <a:buSzPts val="1200"/>
              <a:buChar char="●"/>
            </a:pPr>
            <a:r>
              <a:rPr lang="sv" sz="1200">
                <a:solidFill>
                  <a:srgbClr val="666666"/>
                </a:solidFill>
              </a:rPr>
              <a:t>Välj 3 av 4 shower att hjälpa till med bemanningen</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Kan man även hjälpa till under skolshowerna?</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Kan man även hjälpa till att binda blommor efter skolshowerna?</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Kan man hjälpa till att bygga kulisser?</a:t>
            </a:r>
            <a:endParaRPr sz="1200">
              <a:solidFill>
                <a:srgbClr val="666666"/>
              </a:solidFill>
            </a:endParaRPr>
          </a:p>
          <a:p>
            <a:pPr marL="457200" lvl="0" indent="-304800" algn="l" rtl="0">
              <a:spcBef>
                <a:spcPts val="0"/>
              </a:spcBef>
              <a:spcAft>
                <a:spcPts val="0"/>
              </a:spcAft>
              <a:buClr>
                <a:srgbClr val="666666"/>
              </a:buClr>
              <a:buSzPts val="1200"/>
              <a:buChar char="●"/>
            </a:pPr>
            <a:r>
              <a:rPr lang="sv" sz="1200" b="1">
                <a:solidFill>
                  <a:srgbClr val="FF0000"/>
                </a:solidFill>
              </a:rPr>
              <a:t>Jag är medveten om:</a:t>
            </a:r>
            <a:endParaRPr sz="1200" b="1">
              <a:solidFill>
                <a:srgbClr val="FF0000"/>
              </a:solidFill>
            </a:endParaRPr>
          </a:p>
          <a:p>
            <a:pPr marL="457200" lvl="0" indent="-304800" algn="l" rtl="0">
              <a:spcBef>
                <a:spcPts val="0"/>
              </a:spcBef>
              <a:spcAft>
                <a:spcPts val="0"/>
              </a:spcAft>
              <a:buClr>
                <a:srgbClr val="1155CC"/>
              </a:buClr>
              <a:buSzPts val="1200"/>
              <a:buChar char="-"/>
            </a:pPr>
            <a:r>
              <a:rPr lang="sv" sz="1200">
                <a:solidFill>
                  <a:srgbClr val="FF0000"/>
                </a:solidFill>
                <a:highlight>
                  <a:srgbClr val="FFFFFF"/>
                </a:highlight>
              </a:rPr>
              <a:t>att anmälan till isshowen innebär att jag som förälder behöver hjälpa till under showhelgen. </a:t>
            </a:r>
            <a:endParaRPr sz="1200">
              <a:solidFill>
                <a:srgbClr val="FF0000"/>
              </a:solidFill>
              <a:highlight>
                <a:srgbClr val="FFFFFF"/>
              </a:highlight>
            </a:endParaRPr>
          </a:p>
          <a:p>
            <a:pPr marL="457200" lvl="0" indent="-304800" algn="l" rtl="0">
              <a:spcBef>
                <a:spcPts val="0"/>
              </a:spcBef>
              <a:spcAft>
                <a:spcPts val="0"/>
              </a:spcAft>
              <a:buClr>
                <a:srgbClr val="1155CC"/>
              </a:buClr>
              <a:buSzPts val="1200"/>
              <a:buChar char="-"/>
            </a:pPr>
            <a:r>
              <a:rPr lang="sv" sz="1200">
                <a:solidFill>
                  <a:srgbClr val="FF0000"/>
                </a:solidFill>
                <a:highlight>
                  <a:srgbClr val="FFFFFF"/>
                </a:highlight>
              </a:rPr>
              <a:t>att vara med i showen innebär en extra avgift som faktureras i februari med sista betalningsdag i mars. </a:t>
            </a:r>
            <a:endParaRPr sz="1200">
              <a:solidFill>
                <a:srgbClr val="FF0000"/>
              </a:solidFill>
              <a:highlight>
                <a:srgbClr val="FFFFFF"/>
              </a:highlight>
            </a:endParaRPr>
          </a:p>
          <a:p>
            <a:pPr marL="457200" lvl="0" indent="-304800" algn="l" rtl="0">
              <a:spcBef>
                <a:spcPts val="0"/>
              </a:spcBef>
              <a:spcAft>
                <a:spcPts val="0"/>
              </a:spcAft>
              <a:buClr>
                <a:srgbClr val="1155CC"/>
              </a:buClr>
              <a:buSzPts val="1200"/>
              <a:buChar char="-"/>
            </a:pPr>
            <a:r>
              <a:rPr lang="sv" sz="1200">
                <a:solidFill>
                  <a:srgbClr val="FF0000"/>
                </a:solidFill>
                <a:highlight>
                  <a:srgbClr val="FFFFFF"/>
                </a:highlight>
              </a:rPr>
              <a:t>att isshowen kommer att filmas. </a:t>
            </a:r>
            <a:endParaRPr sz="1200">
              <a:solidFill>
                <a:srgbClr val="FF0000"/>
              </a:solidFill>
              <a:highlight>
                <a:srgbClr val="FFFFFF"/>
              </a:highlight>
            </a:endParaRPr>
          </a:p>
          <a:p>
            <a:pPr marL="457200" lvl="0" indent="-304800" algn="l" rtl="0">
              <a:spcBef>
                <a:spcPts val="0"/>
              </a:spcBef>
              <a:spcAft>
                <a:spcPts val="0"/>
              </a:spcAft>
              <a:buClr>
                <a:srgbClr val="1155CC"/>
              </a:buClr>
              <a:buSzPts val="1200"/>
              <a:buChar char="-"/>
            </a:pPr>
            <a:r>
              <a:rPr lang="sv" sz="1200">
                <a:solidFill>
                  <a:srgbClr val="FF0000"/>
                </a:solidFill>
                <a:highlight>
                  <a:srgbClr val="FFFFFF"/>
                </a:highlight>
              </a:rPr>
              <a:t>att anmälan är bindande, vilket innebär att man blir debiterad för tygkostnader.</a:t>
            </a:r>
            <a:r>
              <a:rPr lang="sv" sz="1200">
                <a:solidFill>
                  <a:srgbClr val="FF0000"/>
                </a:solidFill>
              </a:rPr>
              <a:t> </a:t>
            </a:r>
            <a:endParaRPr sz="1200">
              <a:solidFill>
                <a:srgbClr val="FF0000"/>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77" name="Google Shape;177;p23"/>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78" name="Google Shape;178;p23"/>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ÖVRIGT </a:t>
            </a:r>
            <a:endParaRPr sz="9300">
              <a:solidFill>
                <a:srgbClr val="999999"/>
              </a:solidFill>
            </a:endParaRPr>
          </a:p>
        </p:txBody>
      </p:sp>
      <p:sp>
        <p:nvSpPr>
          <p:cNvPr id="179" name="Google Shape;179;p23"/>
          <p:cNvSpPr txBox="1"/>
          <p:nvPr/>
        </p:nvSpPr>
        <p:spPr>
          <a:xfrm>
            <a:off x="53425" y="816550"/>
            <a:ext cx="90507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sz="1200">
              <a:solidFill>
                <a:srgbClr val="FF0000"/>
              </a:solidFill>
            </a:endParaRPr>
          </a:p>
          <a:p>
            <a:pPr marL="45720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endParaRPr sz="1900">
              <a:solidFill>
                <a:srgbClr val="0000FF"/>
              </a:solidFill>
            </a:endParaRPr>
          </a:p>
          <a:p>
            <a:pPr marL="0" lvl="0" indent="0" algn="ctr" rtl="0">
              <a:spcBef>
                <a:spcPts val="0"/>
              </a:spcBef>
              <a:spcAft>
                <a:spcPts val="0"/>
              </a:spcAft>
              <a:buNone/>
            </a:pPr>
            <a:r>
              <a:rPr lang="sv" sz="6000" b="1">
                <a:solidFill>
                  <a:schemeClr val="dk2"/>
                </a:solidFill>
              </a:rPr>
              <a:t>Frågor?</a:t>
            </a:r>
            <a:endParaRPr sz="60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endParaRPr sz="1800" b="1" i="1">
              <a:solidFill>
                <a:schemeClr val="dk2"/>
              </a:solidFill>
            </a:endParaRPr>
          </a:p>
          <a:p>
            <a:pPr marL="0" lvl="0" indent="0" algn="ctr" rtl="0">
              <a:spcBef>
                <a:spcPts val="0"/>
              </a:spcBef>
              <a:spcAft>
                <a:spcPts val="0"/>
              </a:spcAft>
              <a:buNone/>
            </a:pPr>
            <a:endParaRPr sz="1800" b="1" i="1">
              <a:solidFill>
                <a:srgbClr val="8E7CC3"/>
              </a:solidFill>
            </a:endParaRPr>
          </a:p>
        </p:txBody>
      </p:sp>
      <p:sp>
        <p:nvSpPr>
          <p:cNvPr id="180" name="Google Shape;180;p23"/>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181" name="Google Shape;181;p23"/>
          <p:cNvSpPr txBox="1"/>
          <p:nvPr/>
        </p:nvSpPr>
        <p:spPr>
          <a:xfrm>
            <a:off x="96200" y="3796575"/>
            <a:ext cx="894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sv" sz="1800" b="1" i="1">
                <a:solidFill>
                  <a:srgbClr val="8E7CC3"/>
                </a:solidFill>
              </a:rPr>
              <a:t>Vi i showkommittén hoppas att alla åkare vill vara med i vår fina isshow! </a:t>
            </a:r>
            <a:endParaRPr sz="1800" b="1" i="1">
              <a:solidFill>
                <a:srgbClr val="8E7CC3"/>
              </a:solidFill>
            </a:endParaRPr>
          </a:p>
          <a:p>
            <a:pPr marL="0" lvl="0" indent="0" algn="ctr" rtl="0">
              <a:spcBef>
                <a:spcPts val="0"/>
              </a:spcBef>
              <a:spcAft>
                <a:spcPts val="0"/>
              </a:spcAft>
              <a:buClr>
                <a:schemeClr val="dk1"/>
              </a:buClr>
              <a:buSzPts val="1100"/>
              <a:buFont typeface="Arial"/>
              <a:buNone/>
            </a:pPr>
            <a:r>
              <a:rPr lang="sv" sz="1800" b="1" i="1">
                <a:solidFill>
                  <a:srgbClr val="8E7CC3"/>
                </a:solidFill>
              </a:rPr>
              <a:t>Det är en fantastisk helg och ett minne för livet!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66" name="Google Shape;66;p14"/>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67" name="Google Shape;67;p14"/>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Välkomna! </a:t>
            </a:r>
            <a:endParaRPr sz="9300">
              <a:solidFill>
                <a:srgbClr val="999999"/>
              </a:solidFill>
            </a:endParaRPr>
          </a:p>
        </p:txBody>
      </p:sp>
      <p:sp>
        <p:nvSpPr>
          <p:cNvPr id="68" name="Google Shape;68;p14"/>
          <p:cNvSpPr txBox="1"/>
          <p:nvPr/>
        </p:nvSpPr>
        <p:spPr>
          <a:xfrm>
            <a:off x="668425" y="1368925"/>
            <a:ext cx="32013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457200" lvl="0" indent="-317500" algn="l" rtl="0">
              <a:spcBef>
                <a:spcPts val="0"/>
              </a:spcBef>
              <a:spcAft>
                <a:spcPts val="0"/>
              </a:spcAft>
              <a:buClr>
                <a:srgbClr val="666666"/>
              </a:buClr>
              <a:buSzPts val="1400"/>
              <a:buChar char="●"/>
            </a:pPr>
            <a:r>
              <a:rPr lang="sv">
                <a:solidFill>
                  <a:srgbClr val="666666"/>
                </a:solidFill>
              </a:rPr>
              <a:t>Presentation av Showkommittén</a:t>
            </a:r>
            <a:endParaRPr>
              <a:solidFill>
                <a:srgbClr val="666666"/>
              </a:solidFill>
            </a:endParaRPr>
          </a:p>
          <a:p>
            <a:pPr marL="914400" lvl="0" indent="0" algn="l" rtl="0">
              <a:spcBef>
                <a:spcPts val="0"/>
              </a:spcBef>
              <a:spcAft>
                <a:spcPts val="0"/>
              </a:spcAft>
              <a:buNone/>
            </a:pPr>
            <a:endParaRPr>
              <a:solidFill>
                <a:srgbClr val="666666"/>
              </a:solidFill>
            </a:endParaRPr>
          </a:p>
          <a:p>
            <a:pPr marL="457200" lvl="0" indent="0" algn="l" rtl="0">
              <a:spcBef>
                <a:spcPts val="0"/>
              </a:spcBef>
              <a:spcAft>
                <a:spcPts val="0"/>
              </a:spcAft>
              <a:buNone/>
            </a:pPr>
            <a:endParaRPr>
              <a:solidFill>
                <a:srgbClr val="666666"/>
              </a:solidFill>
            </a:endParaRPr>
          </a:p>
          <a:p>
            <a:pPr marL="457200" lvl="0" indent="-317500" algn="l" rtl="0">
              <a:spcBef>
                <a:spcPts val="0"/>
              </a:spcBef>
              <a:spcAft>
                <a:spcPts val="0"/>
              </a:spcAft>
              <a:buClr>
                <a:srgbClr val="666666"/>
              </a:buClr>
              <a:buSzPts val="1400"/>
              <a:buChar char="●"/>
            </a:pPr>
            <a:r>
              <a:rPr lang="sv">
                <a:solidFill>
                  <a:srgbClr val="666666"/>
                </a:solidFill>
              </a:rPr>
              <a:t>Kontakta oss:</a:t>
            </a:r>
            <a:endParaRPr>
              <a:solidFill>
                <a:srgbClr val="666666"/>
              </a:solidFill>
            </a:endParaRPr>
          </a:p>
          <a:p>
            <a:pPr marL="457200" lvl="0" indent="0" algn="l" rtl="0">
              <a:spcBef>
                <a:spcPts val="0"/>
              </a:spcBef>
              <a:spcAft>
                <a:spcPts val="0"/>
              </a:spcAft>
              <a:buNone/>
            </a:pPr>
            <a:r>
              <a:rPr lang="sv">
                <a:solidFill>
                  <a:srgbClr val="666666"/>
                </a:solidFill>
              </a:rPr>
              <a:t>Mail:  isshow@tyringeks.se</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a:p>
            <a:pPr marL="457200" lvl="0" indent="-317500" algn="l" rtl="0">
              <a:spcBef>
                <a:spcPts val="0"/>
              </a:spcBef>
              <a:spcAft>
                <a:spcPts val="0"/>
              </a:spcAft>
              <a:buClr>
                <a:srgbClr val="666666"/>
              </a:buClr>
              <a:buSzPts val="1400"/>
              <a:buChar char="●"/>
            </a:pPr>
            <a:r>
              <a:rPr lang="sv">
                <a:solidFill>
                  <a:srgbClr val="666666"/>
                </a:solidFill>
              </a:rPr>
              <a:t>All information läggs på Hemsidan - behöver vara inloggad för att se den</a:t>
            </a:r>
            <a:endParaRPr>
              <a:solidFill>
                <a:srgbClr val="666666"/>
              </a:solidFill>
            </a:endParaRPr>
          </a:p>
          <a:p>
            <a:pPr marL="457200" lvl="0" indent="0" algn="l" rtl="0">
              <a:spcBef>
                <a:spcPts val="0"/>
              </a:spcBef>
              <a:spcAft>
                <a:spcPts val="0"/>
              </a:spcAft>
              <a:buNone/>
            </a:pPr>
            <a:endParaRPr/>
          </a:p>
        </p:txBody>
      </p:sp>
      <p:sp>
        <p:nvSpPr>
          <p:cNvPr id="69" name="Google Shape;69;p14"/>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pic>
        <p:nvPicPr>
          <p:cNvPr id="2" name="Bildobjekt 1" descr="En bild som visar text, sport, Dans, skärmbild&#10;&#10;Automatiskt genererad beskrivning">
            <a:extLst>
              <a:ext uri="{FF2B5EF4-FFF2-40B4-BE49-F238E27FC236}">
                <a16:creationId xmlns:a16="http://schemas.microsoft.com/office/drawing/2014/main" id="{06C838FA-50A7-EFC0-0C22-75CBDFD784F9}"/>
              </a:ext>
            </a:extLst>
          </p:cNvPr>
          <p:cNvPicPr>
            <a:picLocks noChangeAspect="1"/>
          </p:cNvPicPr>
          <p:nvPr/>
        </p:nvPicPr>
        <p:blipFill>
          <a:blip r:embed="rId4"/>
          <a:stretch>
            <a:fillRect/>
          </a:stretch>
        </p:blipFill>
        <p:spPr>
          <a:xfrm>
            <a:off x="3779148" y="1560039"/>
            <a:ext cx="5053321" cy="3050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78" name="Google Shape;78;p15"/>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Isshow 2025 </a:t>
            </a:r>
            <a:endParaRPr sz="9300">
              <a:solidFill>
                <a:srgbClr val="999999"/>
              </a:solidFill>
            </a:endParaRPr>
          </a:p>
        </p:txBody>
      </p:sp>
      <p:sp>
        <p:nvSpPr>
          <p:cNvPr id="79" name="Google Shape;79;p15"/>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80" name="Google Shape;80;p15"/>
          <p:cNvSpPr txBox="1"/>
          <p:nvPr/>
        </p:nvSpPr>
        <p:spPr>
          <a:xfrm>
            <a:off x="168050" y="1631726"/>
            <a:ext cx="2238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b="1">
                <a:solidFill>
                  <a:srgbClr val="666666"/>
                </a:solidFill>
              </a:rPr>
              <a:t>Skridskoskolan</a:t>
            </a:r>
            <a:endParaRPr b="1">
              <a:solidFill>
                <a:srgbClr val="666666"/>
              </a:solidFill>
            </a:endParaRPr>
          </a:p>
          <a:p>
            <a:pPr marL="0" lvl="0" indent="0" algn="l" rtl="0">
              <a:spcBef>
                <a:spcPts val="0"/>
              </a:spcBef>
              <a:spcAft>
                <a:spcPts val="0"/>
              </a:spcAft>
              <a:buNone/>
            </a:pPr>
            <a:endParaRPr b="1">
              <a:solidFill>
                <a:srgbClr val="666666"/>
              </a:solidFill>
            </a:endParaRPr>
          </a:p>
          <a:p>
            <a:pPr marL="0" lvl="0" indent="0" algn="l" rtl="0">
              <a:spcBef>
                <a:spcPts val="0"/>
              </a:spcBef>
              <a:spcAft>
                <a:spcPts val="0"/>
              </a:spcAft>
              <a:buNone/>
            </a:pPr>
            <a:r>
              <a:rPr lang="sv" b="1">
                <a:solidFill>
                  <a:srgbClr val="666666"/>
                </a:solidFill>
              </a:rPr>
              <a:t>Skridskoskolans</a:t>
            </a:r>
          </a:p>
          <a:p>
            <a:pPr marL="0" lvl="0" indent="0" algn="l" rtl="0">
              <a:spcBef>
                <a:spcPts val="0"/>
              </a:spcBef>
              <a:spcAft>
                <a:spcPts val="0"/>
              </a:spcAft>
              <a:buNone/>
            </a:pPr>
            <a:r>
              <a:rPr lang="sv-SE" b="1">
                <a:solidFill>
                  <a:srgbClr val="666666"/>
                </a:solidFill>
              </a:rPr>
              <a:t>N</a:t>
            </a:r>
            <a:r>
              <a:rPr lang="sv" b="1">
                <a:solidFill>
                  <a:srgbClr val="666666"/>
                </a:solidFill>
              </a:rPr>
              <a:t>ummer är: </a:t>
            </a:r>
            <a:endParaRPr b="1">
              <a:solidFill>
                <a:srgbClr val="666666"/>
              </a:solidFill>
            </a:endParaRPr>
          </a:p>
          <a:p>
            <a:pPr marL="0" lvl="0" indent="0" algn="l" rtl="0">
              <a:spcBef>
                <a:spcPts val="0"/>
              </a:spcBef>
              <a:spcAft>
                <a:spcPts val="0"/>
              </a:spcAft>
              <a:buNone/>
            </a:pPr>
            <a:r>
              <a:rPr lang="sv">
                <a:solidFill>
                  <a:srgbClr val="666666"/>
                </a:solidFill>
              </a:rPr>
              <a:t>Antarctica</a:t>
            </a:r>
            <a:endParaRPr>
              <a:solidFill>
                <a:srgbClr val="666666"/>
              </a:solidFill>
            </a:endParaRPr>
          </a:p>
          <a:p>
            <a:pPr marL="0" lvl="0" indent="0" algn="l" rtl="0">
              <a:spcBef>
                <a:spcPts val="0"/>
              </a:spcBef>
              <a:spcAft>
                <a:spcPts val="0"/>
              </a:spcAft>
              <a:buNone/>
            </a:pPr>
            <a:r>
              <a:rPr lang="sv">
                <a:solidFill>
                  <a:srgbClr val="666666"/>
                </a:solidFill>
              </a:rPr>
              <a:t>The Race</a:t>
            </a:r>
            <a:endParaRPr>
              <a:solidFill>
                <a:srgbClr val="666666"/>
              </a:solidFill>
            </a:endParaRPr>
          </a:p>
          <a:p>
            <a:pPr marL="0" lvl="0" indent="0" algn="l" rtl="0">
              <a:spcBef>
                <a:spcPts val="0"/>
              </a:spcBef>
              <a:spcAft>
                <a:spcPts val="0"/>
              </a:spcAft>
              <a:buNone/>
            </a:pPr>
            <a:r>
              <a:rPr lang="sv">
                <a:solidFill>
                  <a:srgbClr val="666666"/>
                </a:solidFill>
              </a:rPr>
              <a:t>Euphoria - Final</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sz="2000"/>
          </a:p>
        </p:txBody>
      </p:sp>
      <p:sp>
        <p:nvSpPr>
          <p:cNvPr id="81" name="Google Shape;81;p15"/>
          <p:cNvSpPr txBox="1"/>
          <p:nvPr/>
        </p:nvSpPr>
        <p:spPr>
          <a:xfrm rot="-1049">
            <a:off x="7177500" y="1194149"/>
            <a:ext cx="19665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b="1">
                <a:solidFill>
                  <a:schemeClr val="dk2"/>
                </a:solidFill>
              </a:rPr>
              <a:t>Övriga nummer:</a:t>
            </a:r>
            <a:endParaRPr b="1">
              <a:solidFill>
                <a:schemeClr val="dk2"/>
              </a:solidFill>
            </a:endParaRPr>
          </a:p>
          <a:p>
            <a:pPr marL="0" lvl="0" indent="0" algn="l" rtl="0">
              <a:spcBef>
                <a:spcPts val="0"/>
              </a:spcBef>
              <a:spcAft>
                <a:spcPts val="0"/>
              </a:spcAft>
              <a:buNone/>
            </a:pPr>
            <a:r>
              <a:rPr lang="sv">
                <a:solidFill>
                  <a:schemeClr val="dk2"/>
                </a:solidFill>
              </a:rPr>
              <a:t>Star Wars</a:t>
            </a:r>
            <a:endParaRPr>
              <a:solidFill>
                <a:schemeClr val="dk2"/>
              </a:solidFill>
            </a:endParaRPr>
          </a:p>
          <a:p>
            <a:pPr marL="0" lvl="0" indent="0" algn="l" rtl="0">
              <a:spcBef>
                <a:spcPts val="0"/>
              </a:spcBef>
              <a:spcAft>
                <a:spcPts val="0"/>
              </a:spcAft>
              <a:buNone/>
            </a:pPr>
            <a:r>
              <a:rPr lang="sv">
                <a:solidFill>
                  <a:schemeClr val="dk2"/>
                </a:solidFill>
              </a:rPr>
              <a:t>Kill Bill</a:t>
            </a:r>
            <a:endParaRPr>
              <a:solidFill>
                <a:schemeClr val="dk2"/>
              </a:solidFill>
            </a:endParaRPr>
          </a:p>
          <a:p>
            <a:pPr marL="0" lvl="0" indent="0" algn="l" rtl="0">
              <a:spcBef>
                <a:spcPts val="0"/>
              </a:spcBef>
              <a:spcAft>
                <a:spcPts val="0"/>
              </a:spcAft>
              <a:buNone/>
            </a:pPr>
            <a:r>
              <a:rPr lang="sv">
                <a:solidFill>
                  <a:schemeClr val="dk2"/>
                </a:solidFill>
              </a:rPr>
              <a:t>Pure Imagination</a:t>
            </a:r>
            <a:endParaRPr>
              <a:solidFill>
                <a:schemeClr val="dk2"/>
              </a:solidFill>
            </a:endParaRPr>
          </a:p>
          <a:p>
            <a:pPr marL="0" lvl="0" indent="0" algn="l" rtl="0">
              <a:spcBef>
                <a:spcPts val="0"/>
              </a:spcBef>
              <a:spcAft>
                <a:spcPts val="0"/>
              </a:spcAft>
              <a:buNone/>
            </a:pPr>
            <a:r>
              <a:rPr lang="sv">
                <a:solidFill>
                  <a:schemeClr val="dk2"/>
                </a:solidFill>
              </a:rPr>
              <a:t>Wild Dances</a:t>
            </a:r>
            <a:endParaRPr>
              <a:solidFill>
                <a:schemeClr val="dk2"/>
              </a:solidFill>
            </a:endParaRPr>
          </a:p>
          <a:p>
            <a:pPr marL="0" lvl="0" indent="0" algn="l" rtl="0">
              <a:spcBef>
                <a:spcPts val="0"/>
              </a:spcBef>
              <a:spcAft>
                <a:spcPts val="0"/>
              </a:spcAft>
              <a:buNone/>
            </a:pPr>
            <a:r>
              <a:rPr lang="sv">
                <a:solidFill>
                  <a:schemeClr val="dk2"/>
                </a:solidFill>
              </a:rPr>
              <a:t>Mafia</a:t>
            </a:r>
          </a:p>
          <a:p>
            <a:pPr marL="0" lvl="0" indent="0" algn="l" rtl="0">
              <a:spcBef>
                <a:spcPts val="0"/>
              </a:spcBef>
              <a:spcAft>
                <a:spcPts val="0"/>
              </a:spcAft>
              <a:buNone/>
            </a:pPr>
            <a:r>
              <a:rPr lang="sv">
                <a:solidFill>
                  <a:schemeClr val="dk2"/>
                </a:solidFill>
              </a:rPr>
              <a:t>Trolls</a:t>
            </a:r>
            <a:endParaRPr>
              <a:solidFill>
                <a:schemeClr val="dk2"/>
              </a:solidFill>
            </a:endParaRPr>
          </a:p>
          <a:p>
            <a:pPr marL="0" lvl="0" indent="0" algn="l" rtl="0">
              <a:spcBef>
                <a:spcPts val="0"/>
              </a:spcBef>
              <a:spcAft>
                <a:spcPts val="0"/>
              </a:spcAft>
              <a:buNone/>
            </a:pPr>
            <a:r>
              <a:rPr lang="sv">
                <a:solidFill>
                  <a:schemeClr val="dk2"/>
                </a:solidFill>
              </a:rPr>
              <a:t>Fire</a:t>
            </a:r>
          </a:p>
          <a:p>
            <a:pPr marL="0" lvl="0" indent="0" algn="l" rtl="0">
              <a:spcBef>
                <a:spcPts val="0"/>
              </a:spcBef>
              <a:spcAft>
                <a:spcPts val="0"/>
              </a:spcAft>
              <a:buNone/>
            </a:pPr>
            <a:r>
              <a:rPr lang="sv">
                <a:solidFill>
                  <a:schemeClr val="dk2"/>
                </a:solidFill>
              </a:rPr>
              <a:t>Vikings vs Gladiatiors</a:t>
            </a:r>
            <a:endParaRPr>
              <a:solidFill>
                <a:schemeClr val="dk2"/>
              </a:solidFill>
            </a:endParaRPr>
          </a:p>
          <a:p>
            <a:pPr marL="0" lvl="0" indent="0" algn="l" rtl="0">
              <a:spcBef>
                <a:spcPts val="0"/>
              </a:spcBef>
              <a:spcAft>
                <a:spcPts val="0"/>
              </a:spcAft>
              <a:buNone/>
            </a:pPr>
            <a:r>
              <a:rPr lang="sv">
                <a:solidFill>
                  <a:schemeClr val="dk2"/>
                </a:solidFill>
              </a:rPr>
              <a:t>Uptown Girl</a:t>
            </a:r>
            <a:endParaRPr>
              <a:solidFill>
                <a:schemeClr val="dk2"/>
              </a:solidFill>
            </a:endParaRPr>
          </a:p>
          <a:p>
            <a:pPr marL="0" lvl="0" indent="0" algn="l" rtl="0">
              <a:spcBef>
                <a:spcPts val="0"/>
              </a:spcBef>
              <a:spcAft>
                <a:spcPts val="0"/>
              </a:spcAft>
              <a:buNone/>
            </a:pPr>
            <a:r>
              <a:rPr lang="sv">
                <a:solidFill>
                  <a:schemeClr val="dk2"/>
                </a:solidFill>
              </a:rPr>
              <a:t>Dirty Danceing</a:t>
            </a:r>
            <a:endParaRPr>
              <a:solidFill>
                <a:schemeClr val="dk2"/>
              </a:solidFill>
            </a:endParaRPr>
          </a:p>
          <a:p>
            <a:pPr marL="0" lvl="0" indent="0" algn="l" rtl="0">
              <a:spcBef>
                <a:spcPts val="0"/>
              </a:spcBef>
              <a:spcAft>
                <a:spcPts val="0"/>
              </a:spcAft>
              <a:buNone/>
            </a:pPr>
            <a:r>
              <a:rPr lang="sv">
                <a:solidFill>
                  <a:schemeClr val="dk2"/>
                </a:solidFill>
              </a:rPr>
              <a:t>Australia</a:t>
            </a:r>
            <a:endParaRPr>
              <a:solidFill>
                <a:schemeClr val="dk2"/>
              </a:solidFill>
            </a:endParaRPr>
          </a:p>
          <a:p>
            <a:pPr marL="0" lvl="0" indent="0" algn="l" rtl="0">
              <a:spcBef>
                <a:spcPts val="0"/>
              </a:spcBef>
              <a:spcAft>
                <a:spcPts val="0"/>
              </a:spcAft>
              <a:buNone/>
            </a:pPr>
            <a:r>
              <a:rPr lang="sv">
                <a:solidFill>
                  <a:schemeClr val="dk2"/>
                </a:solidFill>
              </a:rPr>
              <a:t>Brazil</a:t>
            </a:r>
            <a:endParaRPr>
              <a:solidFill>
                <a:schemeClr val="dk2"/>
              </a:solidFill>
            </a:endParaRPr>
          </a:p>
          <a:p>
            <a:pPr marL="0" lvl="0" indent="0" algn="l" rtl="0">
              <a:spcBef>
                <a:spcPts val="0"/>
              </a:spcBef>
              <a:spcAft>
                <a:spcPts val="0"/>
              </a:spcAft>
              <a:buNone/>
            </a:pPr>
            <a:r>
              <a:rPr lang="sv">
                <a:solidFill>
                  <a:schemeClr val="dk2"/>
                </a:solidFill>
              </a:rPr>
              <a:t>Avatar</a:t>
            </a:r>
            <a:endParaRPr>
              <a:solidFill>
                <a:schemeClr val="dk2"/>
              </a:solidFill>
            </a:endParaRPr>
          </a:p>
          <a:p>
            <a:pPr marL="0" lvl="0" indent="0" algn="l" rtl="0">
              <a:spcBef>
                <a:spcPts val="0"/>
              </a:spcBef>
              <a:spcAft>
                <a:spcPts val="0"/>
              </a:spcAft>
              <a:buNone/>
            </a:pPr>
            <a:r>
              <a:rPr lang="sv-SE">
                <a:solidFill>
                  <a:schemeClr val="dk2"/>
                </a:solidFill>
              </a:rPr>
              <a:t>Men In Black</a:t>
            </a:r>
            <a:endParaRPr>
              <a:solidFill>
                <a:schemeClr val="dk2"/>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89" y="1249904"/>
            <a:ext cx="5094515" cy="353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91" name="Google Shape;91;p16"/>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92" name="Google Shape;92;p16"/>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Sömnad </a:t>
            </a:r>
            <a:endParaRPr sz="9300">
              <a:solidFill>
                <a:srgbClr val="999999"/>
              </a:solidFill>
            </a:endParaRPr>
          </a:p>
        </p:txBody>
      </p:sp>
      <p:sp>
        <p:nvSpPr>
          <p:cNvPr id="93" name="Google Shape;93;p16"/>
          <p:cNvSpPr txBox="1"/>
          <p:nvPr/>
        </p:nvSpPr>
        <p:spPr>
          <a:xfrm>
            <a:off x="219375" y="954700"/>
            <a:ext cx="8761800" cy="453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i="1">
              <a:solidFill>
                <a:srgbClr val="FF00FF"/>
              </a:solidFill>
            </a:endParaRPr>
          </a:p>
          <a:p>
            <a:pPr marL="0" lvl="0" indent="0" algn="l" rtl="0">
              <a:lnSpc>
                <a:spcPct val="115000"/>
              </a:lnSpc>
              <a:spcBef>
                <a:spcPts val="0"/>
              </a:spcBef>
              <a:spcAft>
                <a:spcPts val="0"/>
              </a:spcAft>
              <a:buNone/>
            </a:pPr>
            <a:r>
              <a:rPr lang="sv" sz="1200" dirty="0">
                <a:solidFill>
                  <a:srgbClr val="666666"/>
                </a:solidFill>
              </a:rPr>
              <a:t>Klubben köper in tyg och sen är det upp till var och en att själv sy upp </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dräkterna eller ta hjälp av någon. Tråd, kardborre, knappar och </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liknande får man själv ordna. </a:t>
            </a:r>
            <a:endParaRPr sz="1200" dirty="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666666"/>
              </a:solidFill>
            </a:endParaRPr>
          </a:p>
          <a:p>
            <a:pPr marL="0" lvl="0" indent="0" algn="l" rtl="0">
              <a:lnSpc>
                <a:spcPct val="115000"/>
              </a:lnSpc>
              <a:spcBef>
                <a:spcPts val="0"/>
              </a:spcBef>
              <a:spcAft>
                <a:spcPts val="0"/>
              </a:spcAft>
              <a:buNone/>
            </a:pPr>
            <a:r>
              <a:rPr lang="sv" sz="1200" dirty="0">
                <a:solidFill>
                  <a:srgbClr val="666666"/>
                </a:solidFill>
              </a:rPr>
              <a:t>Provdräkter, </a:t>
            </a:r>
            <a:r>
              <a:rPr lang="sv" sz="1200" dirty="0" err="1">
                <a:solidFill>
                  <a:srgbClr val="666666"/>
                </a:solidFill>
              </a:rPr>
              <a:t>sybeskrivningar</a:t>
            </a:r>
            <a:r>
              <a:rPr lang="sv" sz="1200" dirty="0">
                <a:solidFill>
                  <a:srgbClr val="666666"/>
                </a:solidFill>
              </a:rPr>
              <a:t> &amp; mönster (att rita av) kommer att finnas </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i klubbrummet. </a:t>
            </a:r>
            <a:r>
              <a:rPr lang="sv" sz="1200" dirty="0" err="1">
                <a:solidFill>
                  <a:srgbClr val="666666"/>
                </a:solidFill>
              </a:rPr>
              <a:t>Sybeskrivningar</a:t>
            </a:r>
            <a:r>
              <a:rPr lang="sv" sz="1200" dirty="0">
                <a:solidFill>
                  <a:srgbClr val="666666"/>
                </a:solidFill>
              </a:rPr>
              <a:t> läggs även på hemsidan</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efter hand som de är klara.</a:t>
            </a:r>
            <a:r>
              <a:rPr lang="sv"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None/>
            </a:pPr>
            <a:r>
              <a:rPr lang="sv" sz="1200" dirty="0">
                <a:solidFill>
                  <a:srgbClr val="666666"/>
                </a:solidFill>
              </a:rPr>
              <a:t>Vissa nummer / rekvisita kommer man ev. själv få ordna.</a:t>
            </a:r>
            <a:endParaRPr sz="1200" dirty="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666666"/>
              </a:solidFill>
            </a:endParaRPr>
          </a:p>
          <a:p>
            <a:pPr marL="0" lvl="0" indent="0" algn="l" rtl="0">
              <a:lnSpc>
                <a:spcPct val="115000"/>
              </a:lnSpc>
              <a:spcBef>
                <a:spcPts val="0"/>
              </a:spcBef>
              <a:spcAft>
                <a:spcPts val="0"/>
              </a:spcAft>
              <a:buNone/>
            </a:pPr>
            <a:r>
              <a:rPr lang="sv" sz="1200" dirty="0">
                <a:solidFill>
                  <a:srgbClr val="666666"/>
                </a:solidFill>
              </a:rPr>
              <a:t>Tygpåsarna kommer delas ut till Skridskoskolan under en av träningarna</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i slutet av januari. Vill man vara med i fotograferingen till programbladet måste </a:t>
            </a:r>
            <a:endParaRPr sz="1200" dirty="0">
              <a:solidFill>
                <a:srgbClr val="666666"/>
              </a:solidFill>
            </a:endParaRPr>
          </a:p>
          <a:p>
            <a:pPr marL="0" lvl="0" indent="0" algn="l" rtl="0">
              <a:lnSpc>
                <a:spcPct val="115000"/>
              </a:lnSpc>
              <a:spcBef>
                <a:spcPts val="0"/>
              </a:spcBef>
              <a:spcAft>
                <a:spcPts val="0"/>
              </a:spcAft>
              <a:buNone/>
            </a:pPr>
            <a:r>
              <a:rPr lang="sv" sz="1200" dirty="0">
                <a:solidFill>
                  <a:srgbClr val="666666"/>
                </a:solidFill>
              </a:rPr>
              <a:t>dräkterna vara klara till den 20 mars. </a:t>
            </a:r>
            <a:endParaRPr sz="1200" dirty="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sv" sz="1200" dirty="0">
                <a:solidFill>
                  <a:srgbClr val="666666"/>
                </a:solidFill>
              </a:rPr>
              <a:t>När showen är över får man självklart behålla alla de dräkter man själv </a:t>
            </a:r>
            <a:endParaRPr sz="1200" dirty="0">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sv" sz="1200" dirty="0">
                <a:solidFill>
                  <a:srgbClr val="666666"/>
                </a:solidFill>
              </a:rPr>
              <a:t>sytt upp. Rekvisita som klubben står för lämnas tillbaka efter showen </a:t>
            </a:r>
            <a:endParaRPr sz="1200" dirty="0">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sv" sz="1200" dirty="0">
                <a:solidFill>
                  <a:srgbClr val="666666"/>
                </a:solidFill>
              </a:rPr>
              <a:t>för att sparas och ev. användas något annat år.</a:t>
            </a:r>
            <a:endParaRPr sz="1200" dirty="0">
              <a:solidFill>
                <a:srgbClr val="666666"/>
              </a:solidFill>
            </a:endParaRPr>
          </a:p>
          <a:p>
            <a:pPr marL="0" lvl="0" indent="0" algn="ctr" rtl="0">
              <a:spcBef>
                <a:spcPts val="0"/>
              </a:spcBef>
              <a:spcAft>
                <a:spcPts val="0"/>
              </a:spcAft>
              <a:buNone/>
            </a:pPr>
            <a:endParaRPr u="sng">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p>
        </p:txBody>
      </p:sp>
      <p:pic>
        <p:nvPicPr>
          <p:cNvPr id="94" name="Google Shape;94;p16"/>
          <p:cNvPicPr preferRelativeResize="0"/>
          <p:nvPr/>
        </p:nvPicPr>
        <p:blipFill rotWithShape="1">
          <a:blip r:embed="rId4">
            <a:alphaModFix/>
          </a:blip>
          <a:srcRect l="15910" t="17433" r="14885" b="16855"/>
          <a:stretch/>
        </p:blipFill>
        <p:spPr>
          <a:xfrm>
            <a:off x="6103875" y="315575"/>
            <a:ext cx="766574" cy="707775"/>
          </a:xfrm>
          <a:prstGeom prst="rect">
            <a:avLst/>
          </a:prstGeom>
          <a:noFill/>
          <a:ln>
            <a:noFill/>
          </a:ln>
        </p:spPr>
      </p:pic>
      <p:sp>
        <p:nvSpPr>
          <p:cNvPr id="95" name="Google Shape;95;p16"/>
          <p:cNvSpPr txBox="1">
            <a:spLocks noGrp="1"/>
          </p:cNvSpPr>
          <p:nvPr>
            <p:ph type="subTitle" idx="1"/>
          </p:nvPr>
        </p:nvSpPr>
        <p:spPr>
          <a:xfrm>
            <a:off x="7196775" y="184200"/>
            <a:ext cx="1784400" cy="9768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b="1"/>
              <a:t>För frågor gällande sömnad kontakta:</a:t>
            </a:r>
            <a:endParaRPr sz="1400" b="1"/>
          </a:p>
          <a:p>
            <a:pPr marL="0" lvl="0" indent="0" algn="ctr" rtl="0">
              <a:lnSpc>
                <a:spcPct val="90000"/>
              </a:lnSpc>
              <a:spcBef>
                <a:spcPts val="0"/>
              </a:spcBef>
              <a:spcAft>
                <a:spcPts val="0"/>
              </a:spcAft>
              <a:buNone/>
            </a:pPr>
            <a:endParaRPr sz="1400"/>
          </a:p>
          <a:p>
            <a:pPr marL="0" lvl="0" indent="0" algn="ctr" rtl="0">
              <a:lnSpc>
                <a:spcPct val="90000"/>
              </a:lnSpc>
              <a:spcBef>
                <a:spcPts val="0"/>
              </a:spcBef>
              <a:spcAft>
                <a:spcPts val="0"/>
              </a:spcAft>
              <a:buNone/>
            </a:pPr>
            <a:r>
              <a:rPr lang="sv" sz="2100" u="sng">
                <a:solidFill>
                  <a:schemeClr val="hlink"/>
                </a:solidFill>
                <a:latin typeface="Calibri"/>
                <a:ea typeface="Calibri"/>
                <a:cs typeface="Calibri"/>
                <a:sym typeface="Calibri"/>
                <a:hlinkClick r:id="rId5"/>
              </a:rPr>
              <a:t>sy@tyringeks.se</a:t>
            </a:r>
            <a:endParaRPr sz="2100">
              <a:solidFill>
                <a:srgbClr val="0070C0"/>
              </a:solidFill>
              <a:latin typeface="Calibri"/>
              <a:ea typeface="Calibri"/>
              <a:cs typeface="Calibri"/>
              <a:sym typeface="Calibri"/>
            </a:endParaRPr>
          </a:p>
          <a:p>
            <a:pPr marL="0" lvl="0" indent="0" algn="l" rtl="0">
              <a:lnSpc>
                <a:spcPct val="90000"/>
              </a:lnSpc>
              <a:spcBef>
                <a:spcPts val="0"/>
              </a:spcBef>
              <a:spcAft>
                <a:spcPts val="0"/>
              </a:spcAft>
              <a:buNone/>
            </a:pPr>
            <a:endParaRPr sz="1400" b="1">
              <a:solidFill>
                <a:srgbClr val="0070C0"/>
              </a:solidFill>
              <a:latin typeface="Calibri"/>
              <a:ea typeface="Calibri"/>
              <a:cs typeface="Calibri"/>
              <a:sym typeface="Calibri"/>
            </a:endParaRPr>
          </a:p>
        </p:txBody>
      </p:sp>
      <p:sp>
        <p:nvSpPr>
          <p:cNvPr id="96" name="Google Shape;96;p16"/>
          <p:cNvSpPr txBox="1"/>
          <p:nvPr/>
        </p:nvSpPr>
        <p:spPr>
          <a:xfrm>
            <a:off x="5994750" y="1423275"/>
            <a:ext cx="2791800" cy="1200600"/>
          </a:xfrm>
          <a:prstGeom prst="rect">
            <a:avLst/>
          </a:prstGeom>
          <a:noFill/>
          <a:ln>
            <a:noFill/>
          </a:ln>
        </p:spPr>
        <p:txBody>
          <a:bodyPr spcFirstLastPara="1" wrap="square" lIns="90000" tIns="91425" rIns="91425" bIns="91425" anchor="t" anchorCtr="0">
            <a:spAutoFit/>
          </a:bodyPr>
          <a:lstStyle/>
          <a:p>
            <a:pPr marL="0" lvl="0" indent="0" algn="ctr" rtl="0">
              <a:spcBef>
                <a:spcPts val="0"/>
              </a:spcBef>
              <a:spcAft>
                <a:spcPts val="0"/>
              </a:spcAft>
              <a:buNone/>
            </a:pPr>
            <a:r>
              <a:rPr lang="sv" sz="1200" b="1" i="1">
                <a:solidFill>
                  <a:srgbClr val="C70594"/>
                </a:solidFill>
              </a:rPr>
              <a:t>Färg på trosorna under? </a:t>
            </a:r>
            <a:endParaRPr sz="1200" b="1" i="1">
              <a:solidFill>
                <a:srgbClr val="C70594"/>
              </a:solidFill>
            </a:endParaRPr>
          </a:p>
          <a:p>
            <a:pPr marL="0" lvl="0" indent="0" algn="ctr" rtl="0">
              <a:spcBef>
                <a:spcPts val="0"/>
              </a:spcBef>
              <a:spcAft>
                <a:spcPts val="0"/>
              </a:spcAft>
              <a:buNone/>
            </a:pPr>
            <a:r>
              <a:rPr lang="sv" sz="1200" b="1" i="1">
                <a:solidFill>
                  <a:srgbClr val="C70594"/>
                </a:solidFill>
              </a:rPr>
              <a:t>Kolla dressbeskrivningen som läggs på hemsidan. </a:t>
            </a:r>
            <a:endParaRPr sz="1200" b="1" i="1">
              <a:solidFill>
                <a:srgbClr val="C70594"/>
              </a:solidFill>
            </a:endParaRPr>
          </a:p>
          <a:p>
            <a:pPr marL="0" lvl="0" indent="0" algn="ctr" rtl="0">
              <a:spcBef>
                <a:spcPts val="0"/>
              </a:spcBef>
              <a:spcAft>
                <a:spcPts val="0"/>
              </a:spcAft>
              <a:buNone/>
            </a:pPr>
            <a:endParaRPr sz="1000" b="1" i="1">
              <a:solidFill>
                <a:srgbClr val="C70594"/>
              </a:solidFill>
            </a:endParaRPr>
          </a:p>
          <a:p>
            <a:pPr marL="0" lvl="0" indent="0" algn="ctr" rtl="0">
              <a:spcBef>
                <a:spcPts val="0"/>
              </a:spcBef>
              <a:spcAft>
                <a:spcPts val="0"/>
              </a:spcAft>
              <a:buNone/>
            </a:pPr>
            <a:r>
              <a:rPr lang="sv" sz="1000" b="1" i="1">
                <a:solidFill>
                  <a:srgbClr val="C70594"/>
                </a:solidFill>
              </a:rPr>
              <a:t>Trosorna ska vara utanpå strumpbyxorna. Så de inte ser nakna ut om de trillar. </a:t>
            </a:r>
            <a:endParaRPr sz="1000" b="1" i="1">
              <a:solidFill>
                <a:srgbClr val="C70594"/>
              </a:solidFill>
            </a:endParaRPr>
          </a:p>
        </p:txBody>
      </p:sp>
      <p:pic>
        <p:nvPicPr>
          <p:cNvPr id="97" name="Google Shape;97;p16"/>
          <p:cNvPicPr preferRelativeResize="0"/>
          <p:nvPr/>
        </p:nvPicPr>
        <p:blipFill>
          <a:blip r:embed="rId6">
            <a:alphaModFix/>
          </a:blip>
          <a:stretch>
            <a:fillRect/>
          </a:stretch>
        </p:blipFill>
        <p:spPr>
          <a:xfrm>
            <a:off x="5759198" y="2697025"/>
            <a:ext cx="3027354" cy="2019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03" name="Google Shape;103;p17"/>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04" name="Google Shape;104;p17"/>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105" name="Google Shape;105;p17"/>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Fotografering / Film </a:t>
            </a:r>
            <a:endParaRPr sz="9300">
              <a:solidFill>
                <a:srgbClr val="999999"/>
              </a:solidFill>
            </a:endParaRPr>
          </a:p>
        </p:txBody>
      </p:sp>
      <p:sp>
        <p:nvSpPr>
          <p:cNvPr id="106" name="Google Shape;106;p17"/>
          <p:cNvSpPr txBox="1"/>
          <p:nvPr/>
        </p:nvSpPr>
        <p:spPr>
          <a:xfrm>
            <a:off x="3322925" y="1161000"/>
            <a:ext cx="5658000" cy="48628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200">
                <a:solidFill>
                  <a:srgbClr val="666666"/>
                </a:solidFill>
              </a:rPr>
              <a:t>Varje år fotograferas åkarna i sina respektive showkläder. </a:t>
            </a:r>
            <a:endParaRPr sz="1200">
              <a:solidFill>
                <a:srgbClr val="666666"/>
              </a:solidFill>
            </a:endParaRPr>
          </a:p>
          <a:p>
            <a:pPr marL="0" lvl="0" indent="0" algn="l" rtl="0">
              <a:spcBef>
                <a:spcPts val="0"/>
              </a:spcBef>
              <a:spcAft>
                <a:spcPts val="0"/>
              </a:spcAft>
              <a:buNone/>
            </a:pPr>
            <a:endParaRPr lang="sv-SE" sz="1200">
              <a:solidFill>
                <a:srgbClr val="666666"/>
              </a:solidFill>
            </a:endParaRPr>
          </a:p>
          <a:p>
            <a:pPr marL="0" lvl="0" indent="0" algn="l" rtl="0">
              <a:spcBef>
                <a:spcPts val="0"/>
              </a:spcBef>
              <a:spcAft>
                <a:spcPts val="0"/>
              </a:spcAft>
              <a:buNone/>
            </a:pPr>
            <a:r>
              <a:rPr lang="sv-SE" sz="1200" b="1">
                <a:solidFill>
                  <a:srgbClr val="FF0000"/>
                </a:solidFill>
              </a:rPr>
              <a:t>OBS! Fotograferingen sker på Österås ishallen i </a:t>
            </a:r>
            <a:r>
              <a:rPr lang="sv-SE" sz="1200" b="1" err="1">
                <a:solidFill>
                  <a:srgbClr val="FF0000"/>
                </a:solidFill>
              </a:rPr>
              <a:t>Hässlehom</a:t>
            </a:r>
            <a:r>
              <a:rPr lang="sv-SE" sz="1200" b="1">
                <a:solidFill>
                  <a:srgbClr val="FF0000"/>
                </a:solidFill>
              </a:rPr>
              <a:t>!</a:t>
            </a: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sv" sz="1200">
                <a:solidFill>
                  <a:srgbClr val="666666"/>
                </a:solidFill>
              </a:rPr>
              <a:t>Bilderna används sedan till programbladet som säljs under </a:t>
            </a:r>
            <a:endParaRPr sz="1200">
              <a:solidFill>
                <a:srgbClr val="666666"/>
              </a:solidFill>
            </a:endParaRPr>
          </a:p>
          <a:p>
            <a:pPr marL="0" lvl="0" indent="0" algn="l" rtl="0">
              <a:spcBef>
                <a:spcPts val="0"/>
              </a:spcBef>
              <a:spcAft>
                <a:spcPts val="0"/>
              </a:spcAft>
              <a:buNone/>
            </a:pPr>
            <a:r>
              <a:rPr lang="sv" sz="1200">
                <a:solidFill>
                  <a:srgbClr val="666666"/>
                </a:solidFill>
              </a:rPr>
              <a:t>isshowerna. Bilderna kan också komma att användas på hemsida, sociala medier och i marknadsföringssyfte. </a:t>
            </a:r>
            <a:endParaRPr sz="1200">
              <a:solidFill>
                <a:srgbClr val="666666"/>
              </a:solidFill>
            </a:endParaRP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sv" sz="1200" b="1">
                <a:solidFill>
                  <a:srgbClr val="FF0000"/>
                </a:solidFill>
              </a:rPr>
              <a:t>OBS! Får man inte vara med på bild kan man inte vara med på fotograferingen.</a:t>
            </a:r>
            <a:r>
              <a:rPr lang="sv" sz="1200">
                <a:solidFill>
                  <a:srgbClr val="FF0000"/>
                </a:solidFill>
              </a:rPr>
              <a:t> </a:t>
            </a:r>
            <a:endParaRPr sz="1200">
              <a:solidFill>
                <a:srgbClr val="FF0000"/>
              </a:solidFill>
            </a:endParaRP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sv" sz="1200">
                <a:solidFill>
                  <a:srgbClr val="666666"/>
                </a:solidFill>
              </a:rPr>
              <a:t>Kom i god tid till fotograferingen. Den sker på löpande band, så tider kan ändras. </a:t>
            </a:r>
            <a:endParaRPr sz="1200">
              <a:solidFill>
                <a:srgbClr val="666666"/>
              </a:solidFill>
            </a:endParaRP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sv" sz="1200">
                <a:solidFill>
                  <a:srgbClr val="666666"/>
                </a:solidFill>
              </a:rPr>
              <a:t>Åkare i skridskoskolan som behöver hjälp med ombyte får självklart ha med sig en förälder i omkl.rummet. Men i ishallen får föräldrar/syskon endast vistas på läktaren. Många åkare har snabba byten och bråttom. </a:t>
            </a:r>
            <a:endParaRPr sz="1200">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b="1" i="1">
              <a:solidFill>
                <a:srgbClr val="FF9900"/>
              </a:solidFill>
            </a:endParaRPr>
          </a:p>
          <a:p>
            <a:pPr marL="0" lvl="0" indent="0" algn="l" rtl="0">
              <a:spcBef>
                <a:spcPts val="0"/>
              </a:spcBef>
              <a:spcAft>
                <a:spcPts val="0"/>
              </a:spcAft>
              <a:buNone/>
            </a:pPr>
            <a:endParaRPr b="1" i="1">
              <a:solidFill>
                <a:srgbClr val="FF9900"/>
              </a:solidFill>
            </a:endParaRPr>
          </a:p>
          <a:p>
            <a:pPr marL="0" lvl="0" indent="0" algn="l" rtl="0">
              <a:spcBef>
                <a:spcPts val="0"/>
              </a:spcBef>
              <a:spcAft>
                <a:spcPts val="0"/>
              </a:spcAft>
              <a:buNone/>
            </a:pPr>
            <a:endParaRPr b="1" i="1">
              <a:solidFill>
                <a:srgbClr val="FF9900"/>
              </a:solidFill>
            </a:endParaRPr>
          </a:p>
          <a:p>
            <a:pPr marL="0" lvl="0" indent="0" algn="l" rtl="0">
              <a:spcBef>
                <a:spcPts val="0"/>
              </a:spcBef>
              <a:spcAft>
                <a:spcPts val="0"/>
              </a:spcAft>
              <a:buNone/>
            </a:pPr>
            <a:endParaRPr b="1" i="1">
              <a:solidFill>
                <a:srgbClr val="FF9900"/>
              </a:solidFill>
            </a:endParaRPr>
          </a:p>
          <a:p>
            <a:pPr marL="0" lvl="0" indent="0" algn="l" rtl="0">
              <a:spcBef>
                <a:spcPts val="0"/>
              </a:spcBef>
              <a:spcAft>
                <a:spcPts val="0"/>
              </a:spcAft>
              <a:buNone/>
            </a:pPr>
            <a:endParaRPr b="1" i="1">
              <a:solidFill>
                <a:srgbClr val="FF9900"/>
              </a:solidFill>
            </a:endParaRPr>
          </a:p>
          <a:p>
            <a:pPr marL="0" lvl="0" indent="0" algn="l" rtl="0">
              <a:spcBef>
                <a:spcPts val="0"/>
              </a:spcBef>
              <a:spcAft>
                <a:spcPts val="0"/>
              </a:spcAft>
              <a:buNone/>
            </a:pPr>
            <a:endParaRPr u="sng">
              <a:solidFill>
                <a:schemeClr val="dk1"/>
              </a:solidFill>
            </a:endParaRPr>
          </a:p>
          <a:p>
            <a:pPr marL="457200" lvl="0" indent="0" algn="l" rtl="0">
              <a:spcBef>
                <a:spcPts val="0"/>
              </a:spcBef>
              <a:spcAft>
                <a:spcPts val="0"/>
              </a:spcAft>
              <a:buNone/>
            </a:pPr>
            <a:endParaRPr/>
          </a:p>
        </p:txBody>
      </p:sp>
      <p:pic>
        <p:nvPicPr>
          <p:cNvPr id="107" name="Google Shape;107;p17"/>
          <p:cNvPicPr preferRelativeResize="0"/>
          <p:nvPr/>
        </p:nvPicPr>
        <p:blipFill rotWithShape="1">
          <a:blip r:embed="rId4">
            <a:alphaModFix/>
          </a:blip>
          <a:srcRect t="27076" b="40123"/>
          <a:stretch/>
        </p:blipFill>
        <p:spPr>
          <a:xfrm>
            <a:off x="731100" y="1272025"/>
            <a:ext cx="2476551" cy="1444835"/>
          </a:xfrm>
          <a:prstGeom prst="rect">
            <a:avLst/>
          </a:prstGeom>
          <a:noFill/>
          <a:ln>
            <a:noFill/>
          </a:ln>
        </p:spPr>
      </p:pic>
      <p:sp>
        <p:nvSpPr>
          <p:cNvPr id="108" name="Google Shape;108;p17"/>
          <p:cNvSpPr txBox="1"/>
          <p:nvPr/>
        </p:nvSpPr>
        <p:spPr>
          <a:xfrm>
            <a:off x="229425" y="4261825"/>
            <a:ext cx="8796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1200">
                <a:solidFill>
                  <a:srgbClr val="666666"/>
                </a:solidFill>
              </a:rPr>
              <a:t>Isshowerna filmas så att man har möjlighet till att köpa filmen. Man beställer filmen i anmälan till showen. </a:t>
            </a:r>
            <a:endParaRPr sz="1200">
              <a:solidFill>
                <a:srgbClr val="666666"/>
              </a:solidFill>
            </a:endParaRPr>
          </a:p>
          <a:p>
            <a:pPr marL="0" lvl="0" indent="0" algn="ctr" rtl="0">
              <a:spcBef>
                <a:spcPts val="0"/>
              </a:spcBef>
              <a:spcAft>
                <a:spcPts val="0"/>
              </a:spcAft>
              <a:buNone/>
            </a:pPr>
            <a:r>
              <a:rPr lang="sv" sz="1200" b="1">
                <a:solidFill>
                  <a:srgbClr val="666666"/>
                </a:solidFill>
              </a:rPr>
              <a:t>Det går inte att efterbeställa den.</a:t>
            </a:r>
            <a:endParaRPr sz="1200" b="1"/>
          </a:p>
        </p:txBody>
      </p:sp>
      <p:pic>
        <p:nvPicPr>
          <p:cNvPr id="109" name="Google Shape;109;p17"/>
          <p:cNvPicPr preferRelativeResize="0"/>
          <p:nvPr/>
        </p:nvPicPr>
        <p:blipFill>
          <a:blip r:embed="rId5">
            <a:alphaModFix/>
          </a:blip>
          <a:stretch>
            <a:fillRect/>
          </a:stretch>
        </p:blipFill>
        <p:spPr>
          <a:xfrm>
            <a:off x="731088" y="2858774"/>
            <a:ext cx="794724" cy="1123700"/>
          </a:xfrm>
          <a:prstGeom prst="rect">
            <a:avLst/>
          </a:prstGeom>
          <a:noFill/>
          <a:ln>
            <a:noFill/>
          </a:ln>
        </p:spPr>
      </p:pic>
      <p:pic>
        <p:nvPicPr>
          <p:cNvPr id="110" name="Google Shape;110;p17"/>
          <p:cNvPicPr preferRelativeResize="0"/>
          <p:nvPr/>
        </p:nvPicPr>
        <p:blipFill>
          <a:blip r:embed="rId6">
            <a:alphaModFix/>
          </a:blip>
          <a:stretch>
            <a:fillRect/>
          </a:stretch>
        </p:blipFill>
        <p:spPr>
          <a:xfrm rot="-47">
            <a:off x="2412937" y="2858809"/>
            <a:ext cx="794724" cy="1124111"/>
          </a:xfrm>
          <a:prstGeom prst="rect">
            <a:avLst/>
          </a:prstGeom>
          <a:noFill/>
          <a:ln>
            <a:noFill/>
          </a:ln>
        </p:spPr>
      </p:pic>
      <p:pic>
        <p:nvPicPr>
          <p:cNvPr id="111" name="Google Shape;111;p17"/>
          <p:cNvPicPr preferRelativeResize="0"/>
          <p:nvPr/>
        </p:nvPicPr>
        <p:blipFill rotWithShape="1">
          <a:blip r:embed="rId7">
            <a:alphaModFix/>
          </a:blip>
          <a:srcRect b="8825"/>
          <a:stretch/>
        </p:blipFill>
        <p:spPr>
          <a:xfrm>
            <a:off x="7792024" y="480580"/>
            <a:ext cx="1188901" cy="1347125"/>
          </a:xfrm>
          <a:prstGeom prst="rect">
            <a:avLst/>
          </a:prstGeom>
          <a:noFill/>
          <a:ln>
            <a:noFill/>
          </a:ln>
        </p:spPr>
      </p:pic>
      <p:pic>
        <p:nvPicPr>
          <p:cNvPr id="112" name="Google Shape;112;p17"/>
          <p:cNvPicPr preferRelativeResize="0"/>
          <p:nvPr/>
        </p:nvPicPr>
        <p:blipFill>
          <a:blip r:embed="rId8">
            <a:alphaModFix/>
          </a:blip>
          <a:stretch>
            <a:fillRect/>
          </a:stretch>
        </p:blipFill>
        <p:spPr>
          <a:xfrm>
            <a:off x="1588200" y="2880700"/>
            <a:ext cx="762325" cy="1123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18" name="Google Shape;118;p18"/>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19" name="Google Shape;119;p18"/>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Skolshower </a:t>
            </a:r>
            <a:endParaRPr sz="9300">
              <a:solidFill>
                <a:srgbClr val="999999"/>
              </a:solidFill>
            </a:endParaRPr>
          </a:p>
        </p:txBody>
      </p:sp>
      <p:sp>
        <p:nvSpPr>
          <p:cNvPr id="120" name="Google Shape;120;p18"/>
          <p:cNvSpPr txBox="1"/>
          <p:nvPr/>
        </p:nvSpPr>
        <p:spPr>
          <a:xfrm>
            <a:off x="540750" y="2389725"/>
            <a:ext cx="8062500" cy="209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1200">
                <a:solidFill>
                  <a:srgbClr val="666666"/>
                </a:solidFill>
              </a:rPr>
              <a:t>Åkarnas skolor/förskolor får chans att anmäla sig till att komma och titta.</a:t>
            </a:r>
            <a:endParaRPr sz="1200">
              <a:solidFill>
                <a:srgbClr val="666666"/>
              </a:solidFill>
            </a:endParaRPr>
          </a:p>
          <a:p>
            <a:pPr marL="0" lvl="0" indent="0" algn="ctr" rtl="0">
              <a:spcBef>
                <a:spcPts val="0"/>
              </a:spcBef>
              <a:spcAft>
                <a:spcPts val="0"/>
              </a:spcAft>
              <a:buNone/>
            </a:pPr>
            <a:r>
              <a:rPr lang="sv" sz="1200">
                <a:solidFill>
                  <a:srgbClr val="666666"/>
                </a:solidFill>
              </a:rPr>
              <a:t>Anmälningsinformation mailas ut till alla medlemmar och sen får man lämna det till sin skola/förskola som sen anmäler sig. Det är först till kvarn som gäller. </a:t>
            </a:r>
            <a:endParaRPr sz="1200">
              <a:solidFill>
                <a:srgbClr val="666666"/>
              </a:solidFill>
            </a:endParaRPr>
          </a:p>
          <a:p>
            <a:pPr marL="0" lvl="0" indent="0" algn="ctr" rtl="0">
              <a:spcBef>
                <a:spcPts val="0"/>
              </a:spcBef>
              <a:spcAft>
                <a:spcPts val="0"/>
              </a:spcAft>
              <a:buNone/>
            </a:pPr>
            <a:endParaRPr sz="1200" b="1">
              <a:solidFill>
                <a:srgbClr val="666666"/>
              </a:solidFill>
            </a:endParaRPr>
          </a:p>
          <a:p>
            <a:pPr marL="0" lvl="0" indent="0" algn="ctr" rtl="0">
              <a:spcBef>
                <a:spcPts val="0"/>
              </a:spcBef>
              <a:spcAft>
                <a:spcPts val="0"/>
              </a:spcAft>
              <a:buNone/>
            </a:pPr>
            <a:r>
              <a:rPr lang="sv" sz="1200" b="1">
                <a:solidFill>
                  <a:srgbClr val="666666"/>
                </a:solidFill>
              </a:rPr>
              <a:t>Om åkare behöver hjälp i omkl.rummet behöver de ha med sig 1 vuxen.</a:t>
            </a:r>
            <a:r>
              <a:rPr lang="sv" sz="1200">
                <a:solidFill>
                  <a:srgbClr val="666666"/>
                </a:solidFill>
              </a:rPr>
              <a:t> </a:t>
            </a:r>
            <a:endParaRPr sz="1200">
              <a:solidFill>
                <a:srgbClr val="666666"/>
              </a:solidFill>
            </a:endParaRPr>
          </a:p>
          <a:p>
            <a:pPr marL="0" lvl="0" indent="0" algn="ctr" rtl="0">
              <a:spcBef>
                <a:spcPts val="0"/>
              </a:spcBef>
              <a:spcAft>
                <a:spcPts val="0"/>
              </a:spcAft>
              <a:buNone/>
            </a:pPr>
            <a:r>
              <a:rPr lang="sv" sz="1200">
                <a:solidFill>
                  <a:srgbClr val="666666"/>
                </a:solidFill>
              </a:rPr>
              <a:t>OBS! Inga övriga, så som syskon, släktingar eller vänner får vara i omkl.rummet och bakom kulisserna under showerna. </a:t>
            </a:r>
            <a:endParaRPr sz="1200">
              <a:solidFill>
                <a:srgbClr val="666666"/>
              </a:solidFill>
            </a:endParaRPr>
          </a:p>
          <a:p>
            <a:pPr marL="0" lvl="0" indent="0" algn="ctr" rtl="0">
              <a:spcBef>
                <a:spcPts val="0"/>
              </a:spcBef>
              <a:spcAft>
                <a:spcPts val="0"/>
              </a:spcAft>
              <a:buNone/>
            </a:pPr>
            <a:endParaRPr sz="1200">
              <a:solidFill>
                <a:srgbClr val="0000FF"/>
              </a:solidFill>
            </a:endParaRPr>
          </a:p>
          <a:p>
            <a:pPr marL="0" lvl="0" indent="0" algn="ctr" rtl="0">
              <a:spcBef>
                <a:spcPts val="0"/>
              </a:spcBef>
              <a:spcAft>
                <a:spcPts val="0"/>
              </a:spcAft>
              <a:buNone/>
            </a:pPr>
            <a:endParaRPr>
              <a:solidFill>
                <a:srgbClr val="0000FF"/>
              </a:solidFill>
            </a:endParaRPr>
          </a:p>
          <a:p>
            <a:pPr marL="457200" lvl="0" indent="0" algn="l" rtl="0">
              <a:spcBef>
                <a:spcPts val="0"/>
              </a:spcBef>
              <a:spcAft>
                <a:spcPts val="0"/>
              </a:spcAft>
              <a:buNone/>
            </a:pPr>
            <a:endParaRPr/>
          </a:p>
        </p:txBody>
      </p:sp>
      <p:sp>
        <p:nvSpPr>
          <p:cNvPr id="121" name="Google Shape;121;p18"/>
          <p:cNvSpPr txBox="1"/>
          <p:nvPr/>
        </p:nvSpPr>
        <p:spPr>
          <a:xfrm>
            <a:off x="81450" y="1343025"/>
            <a:ext cx="8981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ctr" rtl="0">
              <a:spcBef>
                <a:spcPts val="0"/>
              </a:spcBef>
              <a:spcAft>
                <a:spcPts val="0"/>
              </a:spcAft>
              <a:buClr>
                <a:schemeClr val="dk1"/>
              </a:buClr>
              <a:buSzPts val="1100"/>
              <a:buFont typeface="Arial"/>
              <a:buNone/>
            </a:pPr>
            <a:r>
              <a:rPr lang="sv" b="1" i="1">
                <a:solidFill>
                  <a:srgbClr val="FF00FF"/>
                </a:solidFill>
              </a:rPr>
              <a:t>Vi har 2 skolshower som körs under fredagen den 25 april. Klockan 09:00 och 12:30. </a:t>
            </a:r>
            <a:endParaRPr b="1" i="1">
              <a:solidFill>
                <a:srgbClr val="FF00FF"/>
              </a:solidFill>
            </a:endParaRPr>
          </a:p>
          <a:p>
            <a:pPr marL="0" lvl="0" indent="0" algn="ctr" rtl="0">
              <a:spcBef>
                <a:spcPts val="0"/>
              </a:spcBef>
              <a:spcAft>
                <a:spcPts val="0"/>
              </a:spcAft>
              <a:buClr>
                <a:schemeClr val="dk1"/>
              </a:buClr>
              <a:buSzPts val="1100"/>
              <a:buFont typeface="Arial"/>
              <a:buNone/>
            </a:pPr>
            <a:r>
              <a:rPr lang="sv" b="1" i="1">
                <a:solidFill>
                  <a:srgbClr val="FF00FF"/>
                </a:solidFill>
              </a:rPr>
              <a:t>Skolshowerna har tidigare år sponsrats av Sparbanken Göinge. </a:t>
            </a:r>
            <a:endParaRPr b="1">
              <a:solidFill>
                <a:srgbClr val="FF00FF"/>
              </a:solidFill>
            </a:endParaRPr>
          </a:p>
          <a:p>
            <a:pPr marL="0" lvl="0" indent="0" algn="l" rtl="0">
              <a:spcBef>
                <a:spcPts val="0"/>
              </a:spcBef>
              <a:spcAft>
                <a:spcPts val="0"/>
              </a:spcAft>
              <a:buNone/>
            </a:pPr>
            <a:r>
              <a:rPr lang="sv"/>
              <a:t>	</a:t>
            </a:r>
            <a:endParaRPr/>
          </a:p>
        </p:txBody>
      </p:sp>
      <p:sp>
        <p:nvSpPr>
          <p:cNvPr id="122" name="Google Shape;122;p18"/>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28" name="Google Shape;128;p19"/>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29" name="Google Shape;129;p19"/>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130" name="Google Shape;130;p19"/>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Bemanning </a:t>
            </a:r>
            <a:endParaRPr sz="9300">
              <a:solidFill>
                <a:srgbClr val="999999"/>
              </a:solidFill>
            </a:endParaRPr>
          </a:p>
        </p:txBody>
      </p:sp>
      <p:sp>
        <p:nvSpPr>
          <p:cNvPr id="131" name="Google Shape;131;p19"/>
          <p:cNvSpPr txBox="1"/>
          <p:nvPr/>
        </p:nvSpPr>
        <p:spPr>
          <a:xfrm>
            <a:off x="214625" y="1161000"/>
            <a:ext cx="8766300" cy="4367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sv" b="1">
                <a:solidFill>
                  <a:srgbClr val="FF00FF"/>
                </a:solidFill>
                <a:highlight>
                  <a:srgbClr val="FFFFFF"/>
                </a:highlight>
              </a:rPr>
              <a:t>För att kunna genomföra isshowen behöver alla hjälpa till och det är obligatoriskt att man som förälder till åkare i showen hjälper till under showhelgen.</a:t>
            </a:r>
            <a:endParaRPr b="1" i="1">
              <a:solidFill>
                <a:srgbClr val="FF00FF"/>
              </a:solidFill>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sv" sz="1000">
                <a:solidFill>
                  <a:srgbClr val="666666"/>
                </a:solidFill>
                <a:highlight>
                  <a:srgbClr val="FFFFFF"/>
                </a:highlight>
              </a:rPr>
              <a:t>Man väljer 3 av 4 pass och vi kommer försöka att tillgodose era önskemål så mycket som möjligt.</a:t>
            </a:r>
            <a:endParaRPr sz="1000">
              <a:solidFill>
                <a:srgbClr val="6666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sv" sz="1000" b="1">
                <a:solidFill>
                  <a:srgbClr val="666666"/>
                </a:solidFill>
                <a:highlight>
                  <a:srgbClr val="FFFFFF"/>
                </a:highlight>
              </a:rPr>
              <a:t>OBS! Skulle man få ett pass som inte passar är det upp till en själv att fixa någon som tar ens pass eller byta med någon annan. Detta är ingenting som vi i showkommittén har möjlighet att hjälpa till med.</a:t>
            </a:r>
            <a:endParaRPr sz="1000" b="1">
              <a:solidFill>
                <a:srgbClr val="6666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00">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sv" sz="1000">
                <a:solidFill>
                  <a:srgbClr val="666666"/>
                </a:solidFill>
                <a:highlight>
                  <a:srgbClr val="FFFFFF"/>
                </a:highlight>
              </a:rPr>
              <a:t>För att våra genrep ska flyta på behövs det hjälp även under dem. Blir man tilldelad någon av nedan arbetspass är det viktigt att man hjälper till under genrepen (18/4, 19/4, 25/4). Så reservera dessa kvällar redan nu. Det gäller följande arbetspass:</a:t>
            </a:r>
            <a:endParaRPr sz="1000">
              <a:solidFill>
                <a:srgbClr val="6666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00">
              <a:solidFill>
                <a:srgbClr val="666666"/>
              </a:solidFill>
            </a:endParaRPr>
          </a:p>
          <a:p>
            <a:pPr marL="457200" lvl="0" indent="-292100" algn="l" rtl="0">
              <a:lnSpc>
                <a:spcPct val="115000"/>
              </a:lnSpc>
              <a:spcBef>
                <a:spcPts val="0"/>
              </a:spcBef>
              <a:spcAft>
                <a:spcPts val="0"/>
              </a:spcAft>
              <a:buClr>
                <a:srgbClr val="666666"/>
              </a:buClr>
              <a:buSzPts val="1000"/>
              <a:buChar char="●"/>
            </a:pPr>
            <a:r>
              <a:rPr lang="sv" sz="1000">
                <a:solidFill>
                  <a:srgbClr val="666666"/>
                </a:solidFill>
                <a:highlight>
                  <a:srgbClr val="FFFFFF"/>
                </a:highlight>
              </a:rPr>
              <a:t>Musik / Projektor	</a:t>
            </a:r>
            <a:endParaRPr sz="1000">
              <a:solidFill>
                <a:srgbClr val="666666"/>
              </a:solidFill>
              <a:highlight>
                <a:srgbClr val="FFFFFF"/>
              </a:highlight>
            </a:endParaRPr>
          </a:p>
          <a:p>
            <a:pPr marL="457200" lvl="0" indent="-292100" algn="l" rtl="0">
              <a:lnSpc>
                <a:spcPct val="115000"/>
              </a:lnSpc>
              <a:spcBef>
                <a:spcPts val="0"/>
              </a:spcBef>
              <a:spcAft>
                <a:spcPts val="0"/>
              </a:spcAft>
              <a:buClr>
                <a:srgbClr val="666666"/>
              </a:buClr>
              <a:buSzPts val="1000"/>
              <a:buChar char="●"/>
            </a:pPr>
            <a:r>
              <a:rPr lang="sv" sz="1000">
                <a:solidFill>
                  <a:srgbClr val="666666"/>
                </a:solidFill>
                <a:highlight>
                  <a:srgbClr val="FFFFFF"/>
                </a:highlight>
              </a:rPr>
              <a:t>Ljus</a:t>
            </a:r>
            <a:r>
              <a:rPr lang="sv" sz="700">
                <a:solidFill>
                  <a:srgbClr val="666666"/>
                </a:solidFill>
                <a:highlight>
                  <a:srgbClr val="FFFFFF"/>
                </a:highlight>
              </a:rPr>
              <a:t> (Endast sista Genrepet)</a:t>
            </a:r>
            <a:endParaRPr sz="700">
              <a:solidFill>
                <a:srgbClr val="666666"/>
              </a:solidFill>
              <a:highlight>
                <a:srgbClr val="FFFFFF"/>
              </a:highlight>
            </a:endParaRPr>
          </a:p>
          <a:p>
            <a:pPr marL="457200" lvl="0" indent="-292100" algn="l" rtl="0">
              <a:lnSpc>
                <a:spcPct val="115000"/>
              </a:lnSpc>
              <a:spcBef>
                <a:spcPts val="0"/>
              </a:spcBef>
              <a:spcAft>
                <a:spcPts val="0"/>
              </a:spcAft>
              <a:buClr>
                <a:srgbClr val="666666"/>
              </a:buClr>
              <a:buSzPts val="1000"/>
              <a:buChar char="●"/>
            </a:pPr>
            <a:r>
              <a:rPr lang="sv" sz="1000">
                <a:solidFill>
                  <a:srgbClr val="666666"/>
                </a:solidFill>
                <a:highlight>
                  <a:srgbClr val="FFFFFF"/>
                </a:highlight>
              </a:rPr>
              <a:t>Sjukvårdsansvarig</a:t>
            </a:r>
            <a:endParaRPr sz="1000">
              <a:solidFill>
                <a:srgbClr val="666666"/>
              </a:solidFill>
              <a:highlight>
                <a:srgbClr val="FFFFFF"/>
              </a:highlight>
            </a:endParaRPr>
          </a:p>
          <a:p>
            <a:pPr marL="0" lvl="0" indent="0" algn="l" rtl="0">
              <a:lnSpc>
                <a:spcPct val="115000"/>
              </a:lnSpc>
              <a:spcBef>
                <a:spcPts val="0"/>
              </a:spcBef>
              <a:spcAft>
                <a:spcPts val="0"/>
              </a:spcAft>
              <a:buNone/>
            </a:pPr>
            <a:endParaRPr sz="1000">
              <a:solidFill>
                <a:srgbClr val="6666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sv" sz="1000">
                <a:solidFill>
                  <a:srgbClr val="666666"/>
                </a:solidFill>
              </a:rPr>
              <a:t>Beskrivningar över arbetsuppgifterna skickas ut i samband med schemat. Dokumentet läggs också på hemsidan. </a:t>
            </a:r>
            <a:endParaRPr sz="100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700">
              <a:solidFill>
                <a:srgbClr val="666666"/>
              </a:solidFill>
            </a:endParaRPr>
          </a:p>
          <a:p>
            <a:pPr marL="0" lvl="0" indent="0" algn="l" rtl="0">
              <a:lnSpc>
                <a:spcPct val="115000"/>
              </a:lnSpc>
              <a:spcBef>
                <a:spcPts val="0"/>
              </a:spcBef>
              <a:spcAft>
                <a:spcPts val="0"/>
              </a:spcAft>
              <a:buClr>
                <a:schemeClr val="dk1"/>
              </a:buClr>
              <a:buSzPts val="1100"/>
              <a:buFont typeface="Arial"/>
              <a:buNone/>
            </a:pPr>
            <a:r>
              <a:rPr lang="sv" sz="1000">
                <a:solidFill>
                  <a:srgbClr val="666666"/>
                </a:solidFill>
                <a:highlight>
                  <a:srgbClr val="FFFFFF"/>
                </a:highlight>
              </a:rPr>
              <a:t>Utöver de antal pass som vi behöver hjälp med under showhelgen så är vi väldigt tacksamma om där är några som skulle vilja ställa upp även med uppbyggnaden av kulisser, binda blommor samt bemanna under skolshowerna.</a:t>
            </a:r>
            <a:endParaRPr sz="1000">
              <a:solidFill>
                <a:srgbClr val="666666"/>
              </a:solidFill>
              <a:highlight>
                <a:srgbClr val="FFFFFF"/>
              </a:highlight>
            </a:endParaRPr>
          </a:p>
          <a:p>
            <a:pPr marL="0" lvl="0" indent="0" algn="l" rtl="0">
              <a:lnSpc>
                <a:spcPct val="115000"/>
              </a:lnSpc>
              <a:spcBef>
                <a:spcPts val="0"/>
              </a:spcBef>
              <a:spcAft>
                <a:spcPts val="0"/>
              </a:spcAft>
              <a:buNone/>
            </a:pPr>
            <a:r>
              <a:rPr lang="sv" sz="1000">
                <a:solidFill>
                  <a:srgbClr val="666666"/>
                </a:solidFill>
                <a:highlight>
                  <a:srgbClr val="FFFFFF"/>
                </a:highlight>
              </a:rPr>
              <a:t>Kulisserna byggs på onsdagen den 23/4 med start 07.00 på Tyrs Hov. Det bjuds på frukost i klubbrummet och även lunch. </a:t>
            </a:r>
            <a:endParaRPr sz="1000">
              <a:solidFill>
                <a:srgbClr val="666666"/>
              </a:solidFill>
              <a:highlight>
                <a:srgbClr val="FFFFFF"/>
              </a:highlight>
            </a:endParaRPr>
          </a:p>
          <a:p>
            <a:pPr marL="0" lvl="0" indent="0" algn="l" rtl="0">
              <a:lnSpc>
                <a:spcPct val="115000"/>
              </a:lnSpc>
              <a:spcBef>
                <a:spcPts val="0"/>
              </a:spcBef>
              <a:spcAft>
                <a:spcPts val="0"/>
              </a:spcAft>
              <a:buNone/>
            </a:pPr>
            <a:r>
              <a:rPr lang="sv" sz="1000">
                <a:solidFill>
                  <a:srgbClr val="666666"/>
                </a:solidFill>
                <a:highlight>
                  <a:srgbClr val="FFFFFF"/>
                </a:highlight>
              </a:rPr>
              <a:t>Skolshowerna är under fredagen den 25/4.</a:t>
            </a:r>
            <a:endParaRPr sz="1000">
              <a:solidFill>
                <a:srgbClr val="666666"/>
              </a:solidFill>
            </a:endParaRPr>
          </a:p>
          <a:p>
            <a:pPr marL="0" lvl="0" indent="0" algn="ctr" rtl="0">
              <a:spcBef>
                <a:spcPts val="0"/>
              </a:spcBef>
              <a:spcAft>
                <a:spcPts val="0"/>
              </a:spcAft>
              <a:buNone/>
            </a:pPr>
            <a:endParaRPr sz="1200" b="1" u="sng">
              <a:solidFill>
                <a:schemeClr val="dk1"/>
              </a:solidFill>
            </a:endParaRPr>
          </a:p>
          <a:p>
            <a:pPr marL="0" lvl="0" indent="0" algn="l" rtl="0">
              <a:spcBef>
                <a:spcPts val="0"/>
              </a:spcBef>
              <a:spcAft>
                <a:spcPts val="0"/>
              </a:spcAft>
              <a:buNone/>
            </a:pPr>
            <a:endParaRPr sz="1200" b="1">
              <a:solidFill>
                <a:schemeClr val="dk1"/>
              </a:solidFill>
            </a:endParaRPr>
          </a:p>
          <a:p>
            <a:pPr marL="457200" lvl="0" indent="0" algn="l" rtl="0">
              <a:spcBef>
                <a:spcPts val="0"/>
              </a:spcBef>
              <a:spcAft>
                <a:spcPts val="0"/>
              </a:spcAft>
              <a:buNone/>
            </a:pPr>
            <a:endParaRPr sz="1200" b="1"/>
          </a:p>
        </p:txBody>
      </p:sp>
      <p:pic>
        <p:nvPicPr>
          <p:cNvPr id="132" name="Google Shape;132;p19"/>
          <p:cNvPicPr preferRelativeResize="0"/>
          <p:nvPr/>
        </p:nvPicPr>
        <p:blipFill>
          <a:blip r:embed="rId4">
            <a:alphaModFix/>
          </a:blip>
          <a:stretch>
            <a:fillRect/>
          </a:stretch>
        </p:blipFill>
        <p:spPr>
          <a:xfrm rot="589626">
            <a:off x="7203704" y="2944666"/>
            <a:ext cx="1283393" cy="823916"/>
          </a:xfrm>
          <a:prstGeom prst="rect">
            <a:avLst/>
          </a:prstGeom>
          <a:noFill/>
          <a:ln>
            <a:noFill/>
          </a:ln>
          <a:effectLst>
            <a:outerShdw blurRad="57150" dist="19050" dir="5400000" algn="bl" rotWithShape="0">
              <a:srgbClr val="000000">
                <a:alpha val="50000"/>
              </a:srgbClr>
            </a:outerShdw>
          </a:effectLst>
        </p:spPr>
      </p:pic>
      <p:sp>
        <p:nvSpPr>
          <p:cNvPr id="133" name="Google Shape;133;p19"/>
          <p:cNvSpPr txBox="1"/>
          <p:nvPr/>
        </p:nvSpPr>
        <p:spPr>
          <a:xfrm>
            <a:off x="2633100" y="3041700"/>
            <a:ext cx="1938900" cy="692700"/>
          </a:xfrm>
          <a:prstGeom prst="rect">
            <a:avLst/>
          </a:prstGeom>
          <a:noFill/>
          <a:ln>
            <a:noFill/>
          </a:ln>
        </p:spPr>
        <p:txBody>
          <a:bodyPr spcFirstLastPara="1" wrap="square" lIns="91425" tIns="91425" rIns="91425" bIns="91425" anchor="t" anchorCtr="0">
            <a:spAutoFit/>
          </a:bodyPr>
          <a:lstStyle/>
          <a:p>
            <a:pPr marL="457200" lvl="0" indent="-292100" algn="l" rtl="0">
              <a:lnSpc>
                <a:spcPct val="115000"/>
              </a:lnSpc>
              <a:spcBef>
                <a:spcPts val="0"/>
              </a:spcBef>
              <a:spcAft>
                <a:spcPts val="0"/>
              </a:spcAft>
              <a:buClr>
                <a:schemeClr val="dk2"/>
              </a:buClr>
              <a:buSzPts val="1000"/>
              <a:buChar char="●"/>
            </a:pPr>
            <a:r>
              <a:rPr lang="sv" sz="1000">
                <a:solidFill>
                  <a:schemeClr val="dk2"/>
                </a:solidFill>
                <a:highlight>
                  <a:srgbClr val="FFFFFF"/>
                </a:highlight>
              </a:rPr>
              <a:t>Bord bakom kuliss</a:t>
            </a:r>
            <a:endParaRPr sz="1000">
              <a:solidFill>
                <a:schemeClr val="dk2"/>
              </a:solidFill>
              <a:highlight>
                <a:srgbClr val="FFFFFF"/>
              </a:highlight>
            </a:endParaRPr>
          </a:p>
          <a:p>
            <a:pPr marL="457200" lvl="0" indent="-292100" algn="l" rtl="0">
              <a:lnSpc>
                <a:spcPct val="115000"/>
              </a:lnSpc>
              <a:spcBef>
                <a:spcPts val="0"/>
              </a:spcBef>
              <a:spcAft>
                <a:spcPts val="0"/>
              </a:spcAft>
              <a:buClr>
                <a:schemeClr val="dk2"/>
              </a:buClr>
              <a:buSzPts val="1000"/>
              <a:buChar char="●"/>
            </a:pPr>
            <a:r>
              <a:rPr lang="sv" sz="1000">
                <a:solidFill>
                  <a:schemeClr val="dk2"/>
                </a:solidFill>
                <a:highlight>
                  <a:srgbClr val="FFFFFF"/>
                </a:highlight>
              </a:rPr>
              <a:t>Is bakom kuliss</a:t>
            </a:r>
            <a:endParaRPr sz="1000">
              <a:solidFill>
                <a:schemeClr val="dk2"/>
              </a:solidFill>
              <a:highlight>
                <a:srgbClr val="FFFFFF"/>
              </a:highlight>
            </a:endParaRPr>
          </a:p>
          <a:p>
            <a:pPr marL="457200" lvl="0" indent="-292100" algn="l" rtl="0">
              <a:lnSpc>
                <a:spcPct val="115000"/>
              </a:lnSpc>
              <a:spcBef>
                <a:spcPts val="0"/>
              </a:spcBef>
              <a:spcAft>
                <a:spcPts val="0"/>
              </a:spcAft>
              <a:buClr>
                <a:schemeClr val="dk2"/>
              </a:buClr>
              <a:buSzPts val="1000"/>
              <a:buChar char="●"/>
            </a:pPr>
            <a:r>
              <a:rPr lang="sv" sz="1000">
                <a:solidFill>
                  <a:schemeClr val="dk2"/>
                </a:solidFill>
                <a:highlight>
                  <a:srgbClr val="FFFFFF"/>
                </a:highlight>
              </a:rPr>
              <a:t>Omklädningsrum</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39" name="Google Shape;139;p20"/>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40" name="Google Shape;140;p20"/>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Första Showinfon </a:t>
            </a:r>
            <a:endParaRPr sz="9300">
              <a:solidFill>
                <a:srgbClr val="999999"/>
              </a:solidFill>
            </a:endParaRPr>
          </a:p>
        </p:txBody>
      </p:sp>
      <p:sp>
        <p:nvSpPr>
          <p:cNvPr id="141" name="Google Shape;141;p20"/>
          <p:cNvSpPr txBox="1"/>
          <p:nvPr/>
        </p:nvSpPr>
        <p:spPr>
          <a:xfrm>
            <a:off x="2778125" y="1628150"/>
            <a:ext cx="60543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Läs igenom första showinfon innan ni anmäler er/era åkare. </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Att vara med i showen innebär en extra kostnad som baseras på antal nummer åkaren deltar i. Avgiften ska täcka kostnader för tyg, material, kulisser, rekvisita, fotografering, filmning, ljus, ljud och lotteri. </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Fakturan skickas ut i feb. Med sista betalningsdag i slutet av mars. </a:t>
            </a:r>
            <a:endParaRPr sz="1200">
              <a:solidFill>
                <a:srgbClr val="666666"/>
              </a:solidFill>
            </a:endParaRPr>
          </a:p>
          <a:p>
            <a:pPr marL="457200" lvl="0" indent="-304800" algn="l" rtl="0">
              <a:spcBef>
                <a:spcPts val="0"/>
              </a:spcBef>
              <a:spcAft>
                <a:spcPts val="0"/>
              </a:spcAft>
              <a:buClr>
                <a:srgbClr val="666666"/>
              </a:buClr>
              <a:buSzPts val="1200"/>
              <a:buChar char="●"/>
            </a:pPr>
            <a:r>
              <a:rPr lang="sv" sz="1200">
                <a:solidFill>
                  <a:srgbClr val="666666"/>
                </a:solidFill>
              </a:rPr>
              <a:t>Cirka kostnad för skridskoskolan blir</a:t>
            </a:r>
            <a:r>
              <a:rPr lang="sv" sz="1200">
                <a:solidFill>
                  <a:srgbClr val="FF0000"/>
                </a:solidFill>
              </a:rPr>
              <a:t> </a:t>
            </a:r>
            <a:r>
              <a:rPr lang="sv" sz="1200">
                <a:solidFill>
                  <a:schemeClr val="dk2"/>
                </a:solidFill>
              </a:rPr>
              <a:t>665:-</a:t>
            </a:r>
            <a:endParaRPr sz="1200">
              <a:solidFill>
                <a:schemeClr val="dk2"/>
              </a:solidFill>
            </a:endParaRPr>
          </a:p>
          <a:p>
            <a:pPr marL="457200" lvl="0" indent="-304800" algn="l" rtl="0">
              <a:spcBef>
                <a:spcPts val="0"/>
              </a:spcBef>
              <a:spcAft>
                <a:spcPts val="0"/>
              </a:spcAft>
              <a:buClr>
                <a:srgbClr val="666666"/>
              </a:buClr>
              <a:buSzPts val="1200"/>
              <a:buChar char="●"/>
            </a:pPr>
            <a:r>
              <a:rPr lang="sv" sz="1200">
                <a:solidFill>
                  <a:srgbClr val="666666"/>
                </a:solidFill>
              </a:rPr>
              <a:t>Skolshower – Alla tar med sin egen lunch och mellanmål.</a:t>
            </a:r>
            <a:endParaRPr/>
          </a:p>
        </p:txBody>
      </p:sp>
      <p:sp>
        <p:nvSpPr>
          <p:cNvPr id="142" name="Google Shape;142;p20"/>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143" name="Google Shape;143;p20"/>
          <p:cNvSpPr txBox="1"/>
          <p:nvPr/>
        </p:nvSpPr>
        <p:spPr>
          <a:xfrm>
            <a:off x="547700" y="764225"/>
            <a:ext cx="7858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b="1">
              <a:solidFill>
                <a:srgbClr val="FF0000"/>
              </a:solidFill>
            </a:endParaRPr>
          </a:p>
          <a:p>
            <a:pPr marL="0" lvl="0" indent="0" algn="ctr" rtl="0">
              <a:lnSpc>
                <a:spcPct val="115000"/>
              </a:lnSpc>
              <a:spcBef>
                <a:spcPts val="0"/>
              </a:spcBef>
              <a:spcAft>
                <a:spcPts val="0"/>
              </a:spcAft>
              <a:buNone/>
            </a:pPr>
            <a:r>
              <a:rPr lang="sv" b="1">
                <a:solidFill>
                  <a:srgbClr val="FF00FF"/>
                </a:solidFill>
              </a:rPr>
              <a:t>Anmälan är bindande och det går inte att efteranmäla sig.</a:t>
            </a:r>
            <a:r>
              <a:rPr lang="sv">
                <a:solidFill>
                  <a:schemeClr val="dk1"/>
                </a:solidFill>
              </a:rPr>
              <a: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pic>
        <p:nvPicPr>
          <p:cNvPr id="144" name="Google Shape;144;p20"/>
          <p:cNvPicPr preferRelativeResize="0"/>
          <p:nvPr/>
        </p:nvPicPr>
        <p:blipFill rotWithShape="1">
          <a:blip r:embed="rId4">
            <a:alphaModFix/>
          </a:blip>
          <a:srcRect t="758" b="758"/>
          <a:stretch/>
        </p:blipFill>
        <p:spPr>
          <a:xfrm rot="-606339">
            <a:off x="581023" y="1864446"/>
            <a:ext cx="1961280" cy="286140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subTitle" idx="1"/>
          </p:nvPr>
        </p:nvSpPr>
        <p:spPr>
          <a:xfrm>
            <a:off x="311700" y="4716225"/>
            <a:ext cx="8520600" cy="346200"/>
          </a:xfrm>
          <a:prstGeom prst="rect">
            <a:avLst/>
          </a:prstGeom>
        </p:spPr>
        <p:txBody>
          <a:bodyPr spcFirstLastPara="1" wrap="square" lIns="91425" tIns="91425" rIns="91425" bIns="91425" anchor="t" anchorCtr="0">
            <a:normAutofit fontScale="92500" lnSpcReduction="10000"/>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Kamratskap ● Jämlikhet ● Välmående ● Engagemang ● Glädje</a:t>
            </a:r>
            <a:endParaRPr sz="3400"/>
          </a:p>
        </p:txBody>
      </p:sp>
      <p:pic>
        <p:nvPicPr>
          <p:cNvPr id="150" name="Google Shape;150;p21"/>
          <p:cNvPicPr preferRelativeResize="0"/>
          <p:nvPr/>
        </p:nvPicPr>
        <p:blipFill>
          <a:blip r:embed="rId3">
            <a:alphaModFix/>
          </a:blip>
          <a:stretch>
            <a:fillRect/>
          </a:stretch>
        </p:blipFill>
        <p:spPr>
          <a:xfrm>
            <a:off x="515050" y="315575"/>
            <a:ext cx="1188900" cy="792600"/>
          </a:xfrm>
          <a:prstGeom prst="rect">
            <a:avLst/>
          </a:prstGeom>
          <a:noFill/>
          <a:ln>
            <a:noFill/>
          </a:ln>
        </p:spPr>
      </p:pic>
      <p:sp>
        <p:nvSpPr>
          <p:cNvPr id="151" name="Google Shape;151;p21"/>
          <p:cNvSpPr txBox="1">
            <a:spLocks noGrp="1"/>
          </p:cNvSpPr>
          <p:nvPr>
            <p:ph type="ctrTitle"/>
          </p:nvPr>
        </p:nvSpPr>
        <p:spPr>
          <a:xfrm>
            <a:off x="311700" y="0"/>
            <a:ext cx="8520600" cy="116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solidFill>
                  <a:srgbClr val="8E7CC3"/>
                </a:solidFill>
              </a:rPr>
              <a:t>Viktiga datum </a:t>
            </a:r>
            <a:endParaRPr sz="9300">
              <a:solidFill>
                <a:srgbClr val="999999"/>
              </a:solidFill>
            </a:endParaRPr>
          </a:p>
        </p:txBody>
      </p:sp>
      <p:sp>
        <p:nvSpPr>
          <p:cNvPr id="152" name="Google Shape;152;p21"/>
          <p:cNvSpPr txBox="1"/>
          <p:nvPr/>
        </p:nvSpPr>
        <p:spPr>
          <a:xfrm>
            <a:off x="2989650" y="1025325"/>
            <a:ext cx="5991300" cy="319622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300">
              <a:solidFill>
                <a:schemeClr val="dk1"/>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7  nov		Information för skridskoskolan i klubbrummet 17.05</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17 nov 	Sista anmälningsdag 		</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20  mars	Fotografering - </a:t>
            </a:r>
            <a:r>
              <a:rPr lang="sv" sz="1200">
                <a:solidFill>
                  <a:srgbClr val="FF0000"/>
                </a:solidFill>
              </a:rPr>
              <a:t>Österås Hässleholm</a:t>
            </a:r>
            <a:r>
              <a:rPr lang="sv" sz="1200">
                <a:solidFill>
                  <a:srgbClr val="666666"/>
                </a:solidFill>
              </a:rPr>
              <a:t>, showkläder på</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09 april	Genrep Akt 1 - Tyrs Hov (Showkläder på)</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10 april	Genrep Akt 2 - Tyrs Hov (Showkläder på) </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24 april	Genrep Akt 1 + Akt 2 - Tyrs Hov (Showkläder på)</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25 april	Skolshower - Tyrs Hov 09:00 &amp; 12:30</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26 april	Isshower - Tyrs Hov 11:00 &amp; 15.00</a:t>
            </a:r>
            <a:endParaRPr sz="1200">
              <a:solidFill>
                <a:srgbClr val="666666"/>
              </a:solidFill>
            </a:endParaRPr>
          </a:p>
          <a:p>
            <a:pPr marL="457200" lvl="0" indent="-304800" algn="l" rtl="0">
              <a:lnSpc>
                <a:spcPct val="115000"/>
              </a:lnSpc>
              <a:spcBef>
                <a:spcPts val="0"/>
              </a:spcBef>
              <a:spcAft>
                <a:spcPts val="0"/>
              </a:spcAft>
              <a:buClr>
                <a:srgbClr val="666666"/>
              </a:buClr>
              <a:buSzPts val="1200"/>
              <a:buChar char="●"/>
            </a:pPr>
            <a:r>
              <a:rPr lang="sv" sz="1200">
                <a:solidFill>
                  <a:srgbClr val="666666"/>
                </a:solidFill>
              </a:rPr>
              <a:t>27 april	Isshower - Tyrs Hov 11:00 &amp; 15:00</a:t>
            </a:r>
            <a:endParaRPr sz="1200">
              <a:solidFill>
                <a:srgbClr val="666666"/>
              </a:solidFill>
            </a:endParaRPr>
          </a:p>
          <a:p>
            <a:pPr marL="0" lvl="0" indent="0" algn="l" rtl="0">
              <a:lnSpc>
                <a:spcPct val="115000"/>
              </a:lnSpc>
              <a:spcBef>
                <a:spcPts val="0"/>
              </a:spcBef>
              <a:spcAft>
                <a:spcPts val="0"/>
              </a:spcAft>
              <a:buNone/>
            </a:pPr>
            <a:endParaRPr sz="1200">
              <a:solidFill>
                <a:srgbClr val="666666"/>
              </a:solidFill>
            </a:endParaRPr>
          </a:p>
          <a:p>
            <a:pPr marL="0" lvl="0" indent="457200" algn="l" rtl="0">
              <a:lnSpc>
                <a:spcPct val="115000"/>
              </a:lnSpc>
              <a:spcBef>
                <a:spcPts val="0"/>
              </a:spcBef>
              <a:spcAft>
                <a:spcPts val="0"/>
              </a:spcAft>
              <a:buNone/>
            </a:pPr>
            <a:r>
              <a:rPr lang="sv" sz="1200">
                <a:solidFill>
                  <a:srgbClr val="666666"/>
                </a:solidFill>
              </a:rPr>
              <a:t>Datum och tider kommer även att publiceras i säsongsschemat på hemsidan.</a:t>
            </a:r>
            <a:endParaRPr sz="1200">
              <a:solidFill>
                <a:srgbClr val="666666"/>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spcBef>
                <a:spcPts val="0"/>
              </a:spcBef>
              <a:spcAft>
                <a:spcPts val="0"/>
              </a:spcAft>
              <a:buNone/>
            </a:pPr>
            <a:endParaRPr/>
          </a:p>
        </p:txBody>
      </p:sp>
      <p:sp>
        <p:nvSpPr>
          <p:cNvPr id="153" name="Google Shape;153;p21"/>
          <p:cNvSpPr txBox="1">
            <a:spLocks noGrp="1"/>
          </p:cNvSpPr>
          <p:nvPr>
            <p:ph type="subTitle" idx="1"/>
          </p:nvPr>
        </p:nvSpPr>
        <p:spPr>
          <a:xfrm>
            <a:off x="7196550" y="97475"/>
            <a:ext cx="1784400" cy="7926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sv" sz="1400">
                <a:solidFill>
                  <a:srgbClr val="0070C0"/>
                </a:solidFill>
                <a:latin typeface="Calibri"/>
                <a:ea typeface="Calibri"/>
                <a:cs typeface="Calibri"/>
                <a:sym typeface="Calibri"/>
              </a:rPr>
              <a:t>isshow@tyringeks.se</a:t>
            </a:r>
            <a:endParaRPr sz="3400"/>
          </a:p>
        </p:txBody>
      </p:sp>
      <p:sp>
        <p:nvSpPr>
          <p:cNvPr id="155" name="Google Shape;155;p21"/>
          <p:cNvSpPr txBox="1"/>
          <p:nvPr/>
        </p:nvSpPr>
        <p:spPr>
          <a:xfrm>
            <a:off x="174000" y="4277625"/>
            <a:ext cx="87960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sv" sz="1300" b="1">
                <a:solidFill>
                  <a:srgbClr val="666666"/>
                </a:solidFill>
              </a:rPr>
              <a:t>Tider publiceras när det närmar sig. De publiceras i Säsongsschemat.</a:t>
            </a:r>
            <a:endParaRPr b="1"/>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63" y="1392594"/>
            <a:ext cx="2727187" cy="19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a61bb-7492-43c0-aa98-1d8bfab927e0">
      <Terms xmlns="http://schemas.microsoft.com/office/infopath/2007/PartnerControls"/>
    </lcf76f155ced4ddcb4097134ff3c332f>
    <TaxCatchAll xmlns="cb636b1b-22f5-420f-9f01-4a7e7f6dbf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DF412975F5F844A821526F703BC94B" ma:contentTypeVersion="13" ma:contentTypeDescription="Create a new document." ma:contentTypeScope="" ma:versionID="59560ec9e16d8fea52b6fd83f8ceb9c3">
  <xsd:schema xmlns:xsd="http://www.w3.org/2001/XMLSchema" xmlns:xs="http://www.w3.org/2001/XMLSchema" xmlns:p="http://schemas.microsoft.com/office/2006/metadata/properties" xmlns:ns2="de7a61bb-7492-43c0-aa98-1d8bfab927e0" xmlns:ns3="cb636b1b-22f5-420f-9f01-4a7e7f6dbf80" targetNamespace="http://schemas.microsoft.com/office/2006/metadata/properties" ma:root="true" ma:fieldsID="0217503f69245d3a49680f3ece3013b1" ns2:_="" ns3:_="">
    <xsd:import namespace="de7a61bb-7492-43c0-aa98-1d8bfab927e0"/>
    <xsd:import namespace="cb636b1b-22f5-420f-9f01-4a7e7f6dbf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a61bb-7492-43c0-aa98-1d8bfab92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49cbe80-514d-4ab5-9d82-09954acc821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36b1b-22f5-420f-9f01-4a7e7f6dbf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cce183e-6577-4654-b8e6-4fe560d20910}" ma:internalName="TaxCatchAll" ma:showField="CatchAllData" ma:web="cb636b1b-22f5-420f-9f01-4a7e7f6dbf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54D88-D6AE-408A-8E6C-FCC6935A52EB}">
  <ds:schemaRefs>
    <ds:schemaRef ds:uri="cb636b1b-22f5-420f-9f01-4a7e7f6dbf80"/>
    <ds:schemaRef ds:uri="de7a61bb-7492-43c0-aa98-1d8bfab927e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D2EA12-F6A4-4ACC-9077-8E6A60C65A3D}">
  <ds:schemaRefs>
    <ds:schemaRef ds:uri="http://schemas.microsoft.com/sharepoint/v3/contenttype/forms"/>
  </ds:schemaRefs>
</ds:datastoreItem>
</file>

<file path=customXml/itemProps3.xml><?xml version="1.0" encoding="utf-8"?>
<ds:datastoreItem xmlns:ds="http://schemas.openxmlformats.org/officeDocument/2006/customXml" ds:itemID="{1D9EE403-8302-4F01-B98E-F42F423D7104}">
  <ds:schemaRefs>
    <ds:schemaRef ds:uri="cb636b1b-22f5-420f-9f01-4a7e7f6dbf80"/>
    <ds:schemaRef ds:uri="de7a61bb-7492-43c0-aa98-1d8bfab927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Bildspel på skärmen (16:9)</PresentationFormat>
  <Slides>11</Slides>
  <Notes>11</Notes>
  <HiddenSlides>0</HiddenSlide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Simple Light</vt:lpstr>
      <vt:lpstr>        Tyringe Konståkningssällskap Isshow</vt:lpstr>
      <vt:lpstr>Välkomna! </vt:lpstr>
      <vt:lpstr>Isshow 2025 </vt:lpstr>
      <vt:lpstr>Sömnad </vt:lpstr>
      <vt:lpstr>Fotografering / Film </vt:lpstr>
      <vt:lpstr>Skolshower </vt:lpstr>
      <vt:lpstr>Bemanning </vt:lpstr>
      <vt:lpstr>Första Showinfon </vt:lpstr>
      <vt:lpstr>Viktiga datum </vt:lpstr>
      <vt:lpstr>Anmälan </vt:lpstr>
      <vt:lpstr>ÖVRIGT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Tyringe Konståkningssällskap Isshow</dc:title>
  <dc:creator>Per Göran Ingemar</dc:creator>
  <cp:revision>3</cp:revision>
  <dcterms:modified xsi:type="dcterms:W3CDTF">2024-11-07T15:57:15Z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0x010100FEDF412975F5F844A821526F703BC94B</vt:lpwstr>
  </property>
  <property fmtid="{D5CDD505-2E9C-101B-9397-08002B2CF9AE}" pid="3" name="MediaServiceImageTags">
    <vt:lpwstr/>
  </property>
</Properties>
</file>